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37"/>
    <a:srgbClr val="D89E2E"/>
    <a:srgbClr val="F3B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101A8F-9715-AF9C-70CD-471E2949CD9E}" v="2" dt="2022-03-10T15:30:01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4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34CA6-7B53-6E4E-8E99-E4C236F710CB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8CD93-3384-BF49-AB07-3C6C7E3BF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18C2-C32D-1B4B-8201-208BA7C94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8A166-BB75-6442-AE36-0521BD1FF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2E028-A538-3441-9766-24A60C48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5661-ECA9-A94D-BB4D-17BAD019B3F1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E52A-C8FE-8A46-AD48-F6EC17D4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C3C-F016-8F4C-B5EB-EAA9F472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1E45-6533-6C46-8A77-88C855FB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C6E5A-16B8-AC45-876B-6EABAD02D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06BE2-E152-E240-BD40-7B39BFA5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7011-24F9-C245-8E49-D12BC046224A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96E1-34F2-5C47-9637-CA084653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F615B-6FB2-834A-B052-7E12533A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A78745-7EB3-C742-8367-C62C1E2AA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361B6-45FD-C343-A7C4-0BD21FCD1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FF709-B1BB-984E-80C3-26F8EB6CE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28CA-6B10-C94D-98B4-B188C5BE1E61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CED7C-1B53-F345-A006-32CC7E3D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A36B3-8F10-414E-8591-21D66F5A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658A-34B1-EC4A-AF22-CCF04329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0CBFC-08C5-9141-9D0D-449984233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7E110-6670-1F43-9566-31F14FCE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4F5C-7434-9345-A6E2-7ECBB5BD4250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79B91-0BDB-8748-8F8C-C0086FC5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01A0E-CA32-3841-ABD2-F82C1F9F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0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9808-980E-A347-85A0-C82227475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913F7-DF0A-CC4A-A7CB-272DFE0A0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15BAB-61DD-CA4F-A083-5AD81DE27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FA5D-05F7-324B-8532-64F81D39BCAB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425CC-E390-0E4B-A4E3-7E5E042B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7BEE6-14C9-FE4D-9587-A384724E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C3712-1FD9-4F4A-920A-209AFF62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A5C5E-9DCC-8D4C-A121-8A8368B3E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5C0D0-0B8D-E948-90FC-42599B814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79810-5F60-0E4C-8ADC-F52A401B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4FE0-38ED-BB4D-81D0-C90442907DEB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95D92-0EBC-5C44-BEF2-32CBA109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D2CF7-8A9B-2940-8D9D-EED670C1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4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90DF-8EDD-6A44-A7D5-8B3D15EE2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B6C5E-5573-FE46-A889-B9FC00711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25662-8FC7-5A47-822F-88A2CE552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D543C-0217-DB40-968E-8053B9CC9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00B20-9B10-424B-8F42-7F27D7EEE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CF0DAF-473B-4E4C-ABA7-E2442D31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4D82-275B-DA49-9FCA-A59C7A755269}" type="datetime1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032AC5-16F7-734D-8690-D789BFD9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DC2F9-9D49-BD4C-97AE-5FD39FB3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D10C8-D0D4-6846-9E17-D1C8FB63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26B73-60A8-3447-88CA-C879C99AD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93-E056-1D4F-B6D9-04A4FC22B0AD}" type="datetime1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8B008-CB14-8349-914C-37949EE7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B2DF5-5CD0-4447-9277-04A17F0BE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7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58C88-77CE-A746-9A71-ECE4E976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42536-5863-174F-A330-23BF5CC5884C}" type="datetime1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609B6-0079-0B49-BBC6-2FF14138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AED66-D1B5-5342-AA6C-665EFD2E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6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8E86-9D2E-8842-B7B0-DA778769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CC7F-DCC4-6244-9BA4-1E3B0C5D0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B9672-03FD-584F-BB32-439424654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6579D-F01F-C448-A603-C03A43000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6421-AC72-1F47-8CB9-53A451897C0C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CBFA1-4942-1540-AB0F-A6912768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6B5E9-3105-A14C-93C5-B6B68B33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2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03618-A762-6645-8C01-390FC0654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4306-A948-F149-8A86-F3D06689B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AB58C-9446-0C4D-94B8-8FF1C2662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35038-D8E2-E742-8592-6C4F33DD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1A35-17D8-6843-B883-47ADA22F725E}" type="datetime1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B714C-B5FE-214C-B2E3-2DA32E9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OF STUDENT AFFAIRS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B7907-C636-CD4F-9D4C-2192B6A1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8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A759F-0F82-7040-A1D8-500F51C3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7B613-6A8D-5747-B067-3B8A2927C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C5519-5569-BE47-B6D4-C30E2E300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24CB7-5E3E-DE48-94FB-01259374BACA}" type="datetime1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5A6ED-A380-DF4F-9FAC-FD37CF146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DIVISION OF STUDENT AFFAIRS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3A79B-05C8-8348-BA83-A65D1B3D9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5541-863A-994D-9B41-D6EEA4D91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FFE19B"/>
            </a:gs>
            <a:gs pos="100000">
              <a:srgbClr val="FFC337"/>
            </a:gs>
            <a:gs pos="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33B29A-95C5-CF49-AB27-65B204228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73C8-B648-C041-B1F9-DE9BE830EA3A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9" name="Footer Placeholder 8" descr="Organizational chart for MizzouRec. For details, please call Chris Provorse, director, 573-882-5544.">
            <a:extLst>
              <a:ext uri="{FF2B5EF4-FFF2-40B4-BE49-F238E27FC236}">
                <a16:creationId xmlns:a16="http://schemas.microsoft.com/office/drawing/2014/main" id="{2A7E6B54-CB76-0B40-A20C-AB2AEA7C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0279" y="153147"/>
            <a:ext cx="10547759" cy="570895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  <a:latin typeface="Impact" panose="020B0806030902050204" pitchFamily="34" charset="0"/>
              </a:rPr>
              <a:t>MU Division of Student Affairs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997BF697-4A8E-4149-9055-18D92EFEE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632" y="5924904"/>
            <a:ext cx="3123904" cy="614008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364C73BE-0F14-4B9F-9D08-04394371732C}"/>
              </a:ext>
            </a:extLst>
          </p:cNvPr>
          <p:cNvSpPr txBox="1"/>
          <p:nvPr/>
        </p:nvSpPr>
        <p:spPr>
          <a:xfrm>
            <a:off x="3557426" y="782880"/>
            <a:ext cx="3100457" cy="646331"/>
          </a:xfrm>
          <a:prstGeom prst="rect">
            <a:avLst/>
          </a:prstGeom>
          <a:solidFill>
            <a:srgbClr val="FFC337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PRESIDENT, </a:t>
            </a:r>
            <a:r>
              <a:rPr lang="en-US" sz="1200" dirty="0"/>
              <a:t>University of Missouri System and </a:t>
            </a:r>
            <a:r>
              <a:rPr lang="en-US" sz="1200" b="1" dirty="0"/>
              <a:t>CHANCELLOR</a:t>
            </a:r>
            <a:r>
              <a:rPr lang="en-US" sz="1200" dirty="0"/>
              <a:t>, University of MO</a:t>
            </a:r>
            <a:br>
              <a:rPr lang="en-US" sz="1200" dirty="0"/>
            </a:br>
            <a:r>
              <a:rPr lang="en-US" sz="1200" dirty="0"/>
              <a:t>Mun Choi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E67014A-B089-401F-B1F1-94944051DD1C}"/>
              </a:ext>
            </a:extLst>
          </p:cNvPr>
          <p:cNvSpPr txBox="1"/>
          <p:nvPr/>
        </p:nvSpPr>
        <p:spPr>
          <a:xfrm>
            <a:off x="3729716" y="1579649"/>
            <a:ext cx="2755878" cy="445121"/>
          </a:xfrm>
          <a:prstGeom prst="rect">
            <a:avLst/>
          </a:prstGeom>
          <a:solidFill>
            <a:srgbClr val="FFC337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Vice Chancellor for Student Affairs</a:t>
            </a:r>
            <a:br>
              <a:rPr lang="en-US" sz="1200" dirty="0"/>
            </a:br>
            <a:r>
              <a:rPr lang="en-US" sz="1200" dirty="0"/>
              <a:t>Bill Stackman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57CBCED-779E-4979-873F-A4B4EFE5990B}"/>
              </a:ext>
            </a:extLst>
          </p:cNvPr>
          <p:cNvSpPr txBox="1"/>
          <p:nvPr/>
        </p:nvSpPr>
        <p:spPr>
          <a:xfrm>
            <a:off x="1987542" y="2328749"/>
            <a:ext cx="2192704" cy="445122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Finance &amp; HR</a:t>
            </a:r>
            <a:br>
              <a:rPr lang="en-US" sz="1200" dirty="0"/>
            </a:br>
            <a:r>
              <a:rPr lang="en-US" sz="1200" dirty="0"/>
              <a:t>Chris Provorse, Director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D5F8CC8-366C-459D-A9C6-23F5B4157FFB}"/>
              </a:ext>
            </a:extLst>
          </p:cNvPr>
          <p:cNvSpPr txBox="1"/>
          <p:nvPr/>
        </p:nvSpPr>
        <p:spPr>
          <a:xfrm>
            <a:off x="1987541" y="2885515"/>
            <a:ext cx="2192704" cy="445122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Marketing &amp; Communication</a:t>
            </a:r>
            <a:br>
              <a:rPr lang="en-US" sz="1200" dirty="0"/>
            </a:br>
            <a:r>
              <a:rPr lang="en-US" sz="1200" dirty="0"/>
              <a:t>Heather Bridgeford, Director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F6BD7D8-DDE3-4812-8C4A-15A84D1D1460}"/>
              </a:ext>
            </a:extLst>
          </p:cNvPr>
          <p:cNvSpPr txBox="1"/>
          <p:nvPr/>
        </p:nvSpPr>
        <p:spPr>
          <a:xfrm>
            <a:off x="1987541" y="3459520"/>
            <a:ext cx="2192704" cy="430283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Strategic Initiatives &amp; Assessment</a:t>
            </a:r>
            <a:br>
              <a:rPr lang="en-US" sz="1200" dirty="0"/>
            </a:br>
            <a:r>
              <a:rPr lang="en-US" sz="1200" dirty="0"/>
              <a:t>Ashli Grabau, Director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AD334AA-786D-45C3-97A8-5EA91B337487}"/>
              </a:ext>
            </a:extLst>
          </p:cNvPr>
          <p:cNvSpPr txBox="1"/>
          <p:nvPr/>
        </p:nvSpPr>
        <p:spPr>
          <a:xfrm>
            <a:off x="5789659" y="2136758"/>
            <a:ext cx="1815611" cy="445121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Executive Assistant</a:t>
            </a:r>
            <a:br>
              <a:rPr lang="en-US" sz="1200" dirty="0"/>
            </a:br>
            <a:r>
              <a:rPr lang="en-US" sz="1200" dirty="0"/>
              <a:t>Ellen Guthrie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920903C-81D2-4341-876E-EE9B00604538}"/>
              </a:ext>
            </a:extLst>
          </p:cNvPr>
          <p:cNvSpPr txBox="1"/>
          <p:nvPr/>
        </p:nvSpPr>
        <p:spPr>
          <a:xfrm>
            <a:off x="5454574" y="2794036"/>
            <a:ext cx="2192704" cy="646331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Advancement</a:t>
            </a:r>
            <a:br>
              <a:rPr lang="en-US" sz="1200" dirty="0"/>
            </a:br>
            <a:r>
              <a:rPr lang="en-US" sz="1200" dirty="0"/>
              <a:t>Vacant</a:t>
            </a:r>
            <a:br>
              <a:rPr lang="en-US" sz="1200" dirty="0"/>
            </a:br>
            <a:r>
              <a:rPr lang="en-US" sz="1200" dirty="0"/>
              <a:t>Advancement Officer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2904E89-8788-41A8-B95D-4F62E7B2663D}"/>
              </a:ext>
            </a:extLst>
          </p:cNvPr>
          <p:cNvSpPr txBox="1"/>
          <p:nvPr/>
        </p:nvSpPr>
        <p:spPr>
          <a:xfrm>
            <a:off x="234653" y="4221738"/>
            <a:ext cx="1669152" cy="445121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Residential Life</a:t>
            </a:r>
            <a:br>
              <a:rPr lang="en-US" sz="1200" dirty="0"/>
            </a:br>
            <a:r>
              <a:rPr lang="en-US" sz="1200" dirty="0"/>
              <a:t>Tyler Page, Director II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4EABD96-BC42-4411-A8EE-E07BE7C9B15E}"/>
              </a:ext>
            </a:extLst>
          </p:cNvPr>
          <p:cNvSpPr txBox="1"/>
          <p:nvPr/>
        </p:nvSpPr>
        <p:spPr>
          <a:xfrm>
            <a:off x="1949485" y="4221889"/>
            <a:ext cx="1785765" cy="445121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MizzouRec</a:t>
            </a:r>
            <a:br>
              <a:rPr lang="en-US" sz="1200" dirty="0"/>
            </a:br>
            <a:r>
              <a:rPr lang="en-US" sz="1200" dirty="0"/>
              <a:t>Stephen Byrd, Director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E2BB1A2-AF35-4A04-BC42-3F793929DFEF}"/>
              </a:ext>
            </a:extLst>
          </p:cNvPr>
          <p:cNvSpPr txBox="1"/>
          <p:nvPr/>
        </p:nvSpPr>
        <p:spPr>
          <a:xfrm>
            <a:off x="7392842" y="4229912"/>
            <a:ext cx="1669152" cy="646331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Disability Center</a:t>
            </a:r>
            <a:br>
              <a:rPr lang="en-US" sz="1200" dirty="0"/>
            </a:br>
            <a:r>
              <a:rPr lang="en-US" sz="1200" dirty="0"/>
              <a:t>Ashley Brickley,</a:t>
            </a:r>
          </a:p>
          <a:p>
            <a:pPr algn="ctr"/>
            <a:r>
              <a:rPr lang="en-US" sz="1200" dirty="0"/>
              <a:t> Director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B8ED930-0108-41B8-BB3E-DAD99622F28C}"/>
              </a:ext>
            </a:extLst>
          </p:cNvPr>
          <p:cNvSpPr txBox="1"/>
          <p:nvPr/>
        </p:nvSpPr>
        <p:spPr>
          <a:xfrm>
            <a:off x="5617370" y="4216267"/>
            <a:ext cx="1669152" cy="979265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Student &amp; Family Services</a:t>
            </a:r>
            <a:br>
              <a:rPr lang="en-US" sz="1200" dirty="0"/>
            </a:br>
            <a:r>
              <a:rPr lang="en-US" sz="1200" dirty="0"/>
              <a:t>Michelle Froese, Associate Dean of Students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5F07A7E-DE4D-4D6E-A823-68AD1AE34E64}"/>
              </a:ext>
            </a:extLst>
          </p:cNvPr>
          <p:cNvSpPr txBox="1"/>
          <p:nvPr/>
        </p:nvSpPr>
        <p:spPr>
          <a:xfrm>
            <a:off x="5691688" y="5328729"/>
            <a:ext cx="1594266" cy="356097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Accountability &amp; Support</a:t>
            </a:r>
            <a:endParaRPr lang="en-US" sz="900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C9AC04C-E352-48AA-B2E6-4D880EA0AF85}"/>
              </a:ext>
            </a:extLst>
          </p:cNvPr>
          <p:cNvSpPr txBox="1"/>
          <p:nvPr/>
        </p:nvSpPr>
        <p:spPr>
          <a:xfrm>
            <a:off x="5691688" y="5808827"/>
            <a:ext cx="1594266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Media</a:t>
            </a:r>
            <a:endParaRPr lang="en-US" sz="9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FB0BB07-8B4F-49C4-9ED7-D7E2112456B6}"/>
              </a:ext>
            </a:extLst>
          </p:cNvPr>
          <p:cNvSpPr txBox="1"/>
          <p:nvPr/>
        </p:nvSpPr>
        <p:spPr>
          <a:xfrm>
            <a:off x="5685663" y="6163006"/>
            <a:ext cx="160033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Care Team &amp; Student At Risk</a:t>
            </a:r>
            <a:endParaRPr lang="en-US" sz="9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B8EEB91-4091-4BBA-9755-4CF38E44EEA7}"/>
              </a:ext>
            </a:extLst>
          </p:cNvPr>
          <p:cNvSpPr txBox="1"/>
          <p:nvPr/>
        </p:nvSpPr>
        <p:spPr>
          <a:xfrm>
            <a:off x="5691688" y="6501662"/>
            <a:ext cx="1594266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Mizzou Families</a:t>
            </a:r>
            <a:endParaRPr lang="en-US" sz="9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DD5321F-D537-48AC-B6D8-6C6D2781A3FB}"/>
              </a:ext>
            </a:extLst>
          </p:cNvPr>
          <p:cNvSpPr txBox="1"/>
          <p:nvPr/>
        </p:nvSpPr>
        <p:spPr>
          <a:xfrm>
            <a:off x="3787116" y="4217860"/>
            <a:ext cx="1669152" cy="801217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Student Involvement</a:t>
            </a:r>
            <a:br>
              <a:rPr lang="en-US" sz="1200" dirty="0"/>
            </a:br>
            <a:r>
              <a:rPr lang="en-US" sz="1200" dirty="0"/>
              <a:t>Angela King Taylor, Associate Dean of Students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2C4AAD7-32BB-4FFF-AF36-D4D44C62FA0F}"/>
              </a:ext>
            </a:extLst>
          </p:cNvPr>
          <p:cNvSpPr txBox="1"/>
          <p:nvPr/>
        </p:nvSpPr>
        <p:spPr>
          <a:xfrm>
            <a:off x="3867824" y="5157770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Campus Activities</a:t>
            </a:r>
            <a:endParaRPr lang="en-US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87FCCD6-0C95-4788-9D54-D8E84F94419E}"/>
              </a:ext>
            </a:extLst>
          </p:cNvPr>
          <p:cNvSpPr txBox="1"/>
          <p:nvPr/>
        </p:nvSpPr>
        <p:spPr>
          <a:xfrm>
            <a:off x="3876468" y="5485539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Fraternity &amp; Sorority Life</a:t>
            </a:r>
            <a:endParaRPr lang="en-US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134FA89-FDDB-4DAD-B054-8B49998D7FB8}"/>
              </a:ext>
            </a:extLst>
          </p:cNvPr>
          <p:cNvSpPr txBox="1"/>
          <p:nvPr/>
        </p:nvSpPr>
        <p:spPr>
          <a:xfrm>
            <a:off x="3861433" y="5836541"/>
            <a:ext cx="1519377" cy="356097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Engagement &amp; Leadership</a:t>
            </a:r>
            <a:endParaRPr lang="en-US" sz="9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3AFD4AA-ED1E-4B25-8938-DD88679EF63B}"/>
              </a:ext>
            </a:extLst>
          </p:cNvPr>
          <p:cNvSpPr txBox="1"/>
          <p:nvPr/>
        </p:nvSpPr>
        <p:spPr>
          <a:xfrm>
            <a:off x="9183895" y="4231986"/>
            <a:ext cx="1779212" cy="801217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Student Health &amp; Well-being</a:t>
            </a:r>
            <a:br>
              <a:rPr lang="en-US" sz="1200" dirty="0"/>
            </a:br>
            <a:r>
              <a:rPr lang="en-US" sz="1200" dirty="0"/>
              <a:t>Jamie Shutter, Executive Director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57FB73A-D4D3-476C-9E2E-DB1824EE7909}"/>
              </a:ext>
            </a:extLst>
          </p:cNvPr>
          <p:cNvSpPr txBox="1"/>
          <p:nvPr/>
        </p:nvSpPr>
        <p:spPr>
          <a:xfrm>
            <a:off x="9445013" y="5177838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Student Health Center</a:t>
            </a:r>
            <a:endParaRPr lang="en-US" sz="9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E0F603D-B2E7-462B-95B8-706B7DE844B6}"/>
              </a:ext>
            </a:extLst>
          </p:cNvPr>
          <p:cNvSpPr txBox="1"/>
          <p:nvPr/>
        </p:nvSpPr>
        <p:spPr>
          <a:xfrm>
            <a:off x="9445012" y="5470935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Counseling Center</a:t>
            </a:r>
            <a:endParaRPr lang="en-US" sz="9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9F644FBE-72F8-4645-849A-162664EE0E63}"/>
              </a:ext>
            </a:extLst>
          </p:cNvPr>
          <p:cNvSpPr txBox="1"/>
          <p:nvPr/>
        </p:nvSpPr>
        <p:spPr>
          <a:xfrm>
            <a:off x="9445012" y="5782128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Wellness Resource Center</a:t>
            </a:r>
            <a:endParaRPr lang="en-US" sz="9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A5B9280-62CE-4A8E-9BFD-61404A3390C0}"/>
              </a:ext>
            </a:extLst>
          </p:cNvPr>
          <p:cNvSpPr txBox="1"/>
          <p:nvPr/>
        </p:nvSpPr>
        <p:spPr>
          <a:xfrm>
            <a:off x="10000242" y="2599272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MU School of Medicine</a:t>
            </a:r>
            <a:endParaRPr lang="en-US" sz="9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BF240E8-CBBA-4CE4-8647-CB2F75FFF861}"/>
              </a:ext>
            </a:extLst>
          </p:cNvPr>
          <p:cNvSpPr txBox="1"/>
          <p:nvPr/>
        </p:nvSpPr>
        <p:spPr>
          <a:xfrm>
            <a:off x="8412560" y="2599272"/>
            <a:ext cx="1519377" cy="222560"/>
          </a:xfrm>
          <a:prstGeom prst="rect">
            <a:avLst/>
          </a:prstGeom>
          <a:solidFill>
            <a:srgbClr val="FFC337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MU Advancement</a:t>
            </a:r>
            <a:endParaRPr lang="en-US" sz="900" dirty="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17A9363-99AA-490A-8333-243416CF26EF}"/>
              </a:ext>
            </a:extLst>
          </p:cNvPr>
          <p:cNvCxnSpPr>
            <a:stCxn id="116" idx="2"/>
          </p:cNvCxnSpPr>
          <p:nvPr/>
        </p:nvCxnSpPr>
        <p:spPr>
          <a:xfrm flipH="1">
            <a:off x="9166477" y="2821832"/>
            <a:ext cx="5771" cy="28718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52EFA6C-4AA0-4112-A6EF-F25BE630C143}"/>
              </a:ext>
            </a:extLst>
          </p:cNvPr>
          <p:cNvCxnSpPr>
            <a:cxnSpLocks/>
            <a:endCxn id="98" idx="3"/>
          </p:cNvCxnSpPr>
          <p:nvPr/>
        </p:nvCxnSpPr>
        <p:spPr>
          <a:xfrm flipH="1">
            <a:off x="7647278" y="3109013"/>
            <a:ext cx="1519199" cy="81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ADAB411-ADA1-4E66-B7C1-A49DBF9DBB42}"/>
              </a:ext>
            </a:extLst>
          </p:cNvPr>
          <p:cNvCxnSpPr>
            <a:cxnSpLocks/>
          </p:cNvCxnSpPr>
          <p:nvPr/>
        </p:nvCxnSpPr>
        <p:spPr>
          <a:xfrm>
            <a:off x="11306370" y="2793439"/>
            <a:ext cx="0" cy="246897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37EA5A0-85B5-4EBA-8878-393C38176C65}"/>
              </a:ext>
            </a:extLst>
          </p:cNvPr>
          <p:cNvCxnSpPr>
            <a:cxnSpLocks/>
            <a:endCxn id="112" idx="3"/>
          </p:cNvCxnSpPr>
          <p:nvPr/>
        </p:nvCxnSpPr>
        <p:spPr>
          <a:xfrm flipH="1" flipV="1">
            <a:off x="10964390" y="5289118"/>
            <a:ext cx="341981" cy="121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9A04C1D-CE71-478B-BF69-B29543E7874F}"/>
              </a:ext>
            </a:extLst>
          </p:cNvPr>
          <p:cNvCxnSpPr>
            <a:cxnSpLocks/>
          </p:cNvCxnSpPr>
          <p:nvPr/>
        </p:nvCxnSpPr>
        <p:spPr>
          <a:xfrm>
            <a:off x="9289679" y="5031896"/>
            <a:ext cx="0" cy="85454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845C658-23F6-42E8-92C7-C2279B10E58D}"/>
              </a:ext>
            </a:extLst>
          </p:cNvPr>
          <p:cNvCxnSpPr>
            <a:endCxn id="112" idx="1"/>
          </p:cNvCxnSpPr>
          <p:nvPr/>
        </p:nvCxnSpPr>
        <p:spPr>
          <a:xfrm flipV="1">
            <a:off x="9281644" y="5289118"/>
            <a:ext cx="163369" cy="121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E7FEBA2-FB10-4845-B1A6-87131334C670}"/>
              </a:ext>
            </a:extLst>
          </p:cNvPr>
          <p:cNvCxnSpPr>
            <a:cxnSpLocks/>
          </p:cNvCxnSpPr>
          <p:nvPr/>
        </p:nvCxnSpPr>
        <p:spPr>
          <a:xfrm>
            <a:off x="9281644" y="5588611"/>
            <a:ext cx="16462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162D180-EBE8-4519-AA8F-F7D38BDDE68D}"/>
              </a:ext>
            </a:extLst>
          </p:cNvPr>
          <p:cNvCxnSpPr>
            <a:cxnSpLocks/>
          </p:cNvCxnSpPr>
          <p:nvPr/>
        </p:nvCxnSpPr>
        <p:spPr>
          <a:xfrm>
            <a:off x="9281643" y="5883683"/>
            <a:ext cx="16462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571B9DE-5F8E-48B0-ADF1-62833520FAA2}"/>
              </a:ext>
            </a:extLst>
          </p:cNvPr>
          <p:cNvCxnSpPr>
            <a:cxnSpLocks/>
            <a:stCxn id="92" idx="2"/>
            <a:endCxn id="93" idx="0"/>
          </p:cNvCxnSpPr>
          <p:nvPr/>
        </p:nvCxnSpPr>
        <p:spPr>
          <a:xfrm>
            <a:off x="5107655" y="1429211"/>
            <a:ext cx="0" cy="150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60348B2E-4F56-4592-97A7-568F010B18E9}"/>
              </a:ext>
            </a:extLst>
          </p:cNvPr>
          <p:cNvCxnSpPr>
            <a:cxnSpLocks/>
            <a:stCxn id="93" idx="2"/>
          </p:cNvCxnSpPr>
          <p:nvPr/>
        </p:nvCxnSpPr>
        <p:spPr>
          <a:xfrm flipH="1">
            <a:off x="5097187" y="2024770"/>
            <a:ext cx="10468" cy="201660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A08E1AC-054F-4F69-BF4F-B701C57B9EE3}"/>
              </a:ext>
            </a:extLst>
          </p:cNvPr>
          <p:cNvCxnSpPr>
            <a:cxnSpLocks/>
          </p:cNvCxnSpPr>
          <p:nvPr/>
        </p:nvCxnSpPr>
        <p:spPr>
          <a:xfrm flipV="1">
            <a:off x="949737" y="4031728"/>
            <a:ext cx="9109636" cy="964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DA4DC8F-729D-48AE-8BA4-5A111BDAC089}"/>
              </a:ext>
            </a:extLst>
          </p:cNvPr>
          <p:cNvCxnSpPr>
            <a:cxnSpLocks/>
          </p:cNvCxnSpPr>
          <p:nvPr/>
        </p:nvCxnSpPr>
        <p:spPr>
          <a:xfrm>
            <a:off x="949737" y="4039420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CA967BF-A30F-45F9-8CED-2F5F17963254}"/>
              </a:ext>
            </a:extLst>
          </p:cNvPr>
          <p:cNvCxnSpPr>
            <a:cxnSpLocks/>
          </p:cNvCxnSpPr>
          <p:nvPr/>
        </p:nvCxnSpPr>
        <p:spPr>
          <a:xfrm>
            <a:off x="2884314" y="4047269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50D31D5-26F0-4144-B489-27E14C3A9A14}"/>
              </a:ext>
            </a:extLst>
          </p:cNvPr>
          <p:cNvCxnSpPr>
            <a:cxnSpLocks/>
          </p:cNvCxnSpPr>
          <p:nvPr/>
        </p:nvCxnSpPr>
        <p:spPr>
          <a:xfrm>
            <a:off x="4570669" y="4045394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BFAD6613-39EE-4A93-A9AF-C1BC7A7282F8}"/>
              </a:ext>
            </a:extLst>
          </p:cNvPr>
          <p:cNvCxnSpPr>
            <a:cxnSpLocks/>
          </p:cNvCxnSpPr>
          <p:nvPr/>
        </p:nvCxnSpPr>
        <p:spPr>
          <a:xfrm>
            <a:off x="6326241" y="4039420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C5F1C18-6DE4-42D9-8356-4ECA35ECF9D0}"/>
              </a:ext>
            </a:extLst>
          </p:cNvPr>
          <p:cNvCxnSpPr>
            <a:cxnSpLocks/>
          </p:cNvCxnSpPr>
          <p:nvPr/>
        </p:nvCxnSpPr>
        <p:spPr>
          <a:xfrm>
            <a:off x="8222416" y="4047616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0A0C87DD-82DE-4C40-B2D4-D31210896EA9}"/>
              </a:ext>
            </a:extLst>
          </p:cNvPr>
          <p:cNvCxnSpPr>
            <a:cxnSpLocks/>
          </p:cNvCxnSpPr>
          <p:nvPr/>
        </p:nvCxnSpPr>
        <p:spPr>
          <a:xfrm>
            <a:off x="10060048" y="4039420"/>
            <a:ext cx="0" cy="179317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734477A-3977-4D33-B387-37CB37A12CC2}"/>
              </a:ext>
            </a:extLst>
          </p:cNvPr>
          <p:cNvCxnSpPr>
            <a:stCxn id="94" idx="3"/>
          </p:cNvCxnSpPr>
          <p:nvPr/>
        </p:nvCxnSpPr>
        <p:spPr>
          <a:xfrm>
            <a:off x="4180245" y="2551310"/>
            <a:ext cx="916941" cy="242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5E544D4-EB24-463B-9119-868E1098526C}"/>
              </a:ext>
            </a:extLst>
          </p:cNvPr>
          <p:cNvCxnSpPr>
            <a:stCxn id="95" idx="3"/>
          </p:cNvCxnSpPr>
          <p:nvPr/>
        </p:nvCxnSpPr>
        <p:spPr>
          <a:xfrm>
            <a:off x="4180244" y="3108076"/>
            <a:ext cx="916942" cy="936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EC6FD7E9-C053-4F0E-B030-82E3BA0C9E6D}"/>
              </a:ext>
            </a:extLst>
          </p:cNvPr>
          <p:cNvCxnSpPr>
            <a:cxnSpLocks/>
          </p:cNvCxnSpPr>
          <p:nvPr/>
        </p:nvCxnSpPr>
        <p:spPr>
          <a:xfrm flipV="1">
            <a:off x="4166753" y="3647635"/>
            <a:ext cx="940747" cy="150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492B17A6-2090-4170-A94C-F6535A10856A}"/>
              </a:ext>
            </a:extLst>
          </p:cNvPr>
          <p:cNvCxnSpPr>
            <a:cxnSpLocks/>
          </p:cNvCxnSpPr>
          <p:nvPr/>
        </p:nvCxnSpPr>
        <p:spPr>
          <a:xfrm>
            <a:off x="6140105" y="2020579"/>
            <a:ext cx="0" cy="12123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BC21E7B-1763-4E3A-BC61-F16F687B4C38}"/>
              </a:ext>
            </a:extLst>
          </p:cNvPr>
          <p:cNvCxnSpPr>
            <a:cxnSpLocks/>
            <a:endCxn id="98" idx="1"/>
          </p:cNvCxnSpPr>
          <p:nvPr/>
        </p:nvCxnSpPr>
        <p:spPr>
          <a:xfrm>
            <a:off x="5097186" y="3109013"/>
            <a:ext cx="357388" cy="8189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BB918F37-CFA5-4003-889F-7CDBEEDC9107}"/>
              </a:ext>
            </a:extLst>
          </p:cNvPr>
          <p:cNvCxnSpPr>
            <a:cxnSpLocks/>
          </p:cNvCxnSpPr>
          <p:nvPr/>
        </p:nvCxnSpPr>
        <p:spPr>
          <a:xfrm>
            <a:off x="4626425" y="5030394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9AB70275-7820-4E29-8630-055297922F4E}"/>
              </a:ext>
            </a:extLst>
          </p:cNvPr>
          <p:cNvCxnSpPr>
            <a:cxnSpLocks/>
          </p:cNvCxnSpPr>
          <p:nvPr/>
        </p:nvCxnSpPr>
        <p:spPr>
          <a:xfrm>
            <a:off x="4652479" y="5718945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E8B6101-B3BF-49C5-8668-4A5A1CB0F0DB}"/>
              </a:ext>
            </a:extLst>
          </p:cNvPr>
          <p:cNvCxnSpPr>
            <a:cxnSpLocks/>
          </p:cNvCxnSpPr>
          <p:nvPr/>
        </p:nvCxnSpPr>
        <p:spPr>
          <a:xfrm>
            <a:off x="6445605" y="5204655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DA11AF7-C9EF-4D0F-A4C9-314E1F4C55DA}"/>
              </a:ext>
            </a:extLst>
          </p:cNvPr>
          <p:cNvCxnSpPr>
            <a:cxnSpLocks/>
          </p:cNvCxnSpPr>
          <p:nvPr/>
        </p:nvCxnSpPr>
        <p:spPr>
          <a:xfrm>
            <a:off x="6464657" y="5683412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A1704580-353F-4A81-9666-3F272FB29FBE}"/>
              </a:ext>
            </a:extLst>
          </p:cNvPr>
          <p:cNvCxnSpPr>
            <a:cxnSpLocks/>
          </p:cNvCxnSpPr>
          <p:nvPr/>
        </p:nvCxnSpPr>
        <p:spPr>
          <a:xfrm>
            <a:off x="6464657" y="6029973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6C2CA44-012F-49EA-809C-DE10D4FE6103}"/>
              </a:ext>
            </a:extLst>
          </p:cNvPr>
          <p:cNvCxnSpPr>
            <a:cxnSpLocks/>
          </p:cNvCxnSpPr>
          <p:nvPr/>
        </p:nvCxnSpPr>
        <p:spPr>
          <a:xfrm>
            <a:off x="6470682" y="6374286"/>
            <a:ext cx="0" cy="12980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8E2613E4-1260-404A-AC1E-0936CDC103A8}"/>
              </a:ext>
            </a:extLst>
          </p:cNvPr>
          <p:cNvSpPr txBox="1"/>
          <p:nvPr/>
        </p:nvSpPr>
        <p:spPr>
          <a:xfrm>
            <a:off x="194482" y="6422559"/>
            <a:ext cx="1983553" cy="261610"/>
          </a:xfrm>
          <a:prstGeom prst="rect">
            <a:avLst/>
          </a:prstGeom>
          <a:solidFill>
            <a:srgbClr val="FFC337"/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Updated 3/9/2022 E. Guthrie</a:t>
            </a:r>
          </a:p>
        </p:txBody>
      </p:sp>
    </p:spTree>
    <p:extLst>
      <p:ext uri="{BB962C8B-B14F-4D97-AF65-F5344CB8AC3E}">
        <p14:creationId xmlns:p14="http://schemas.microsoft.com/office/powerpoint/2010/main" val="402942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C255430A7DE64093FC80D308ECB337" ma:contentTypeVersion="33" ma:contentTypeDescription="Create a new document." ma:contentTypeScope="" ma:versionID="83b54c4b5cdc06330f2ebefff862acfd">
  <xsd:schema xmlns:xsd="http://www.w3.org/2001/XMLSchema" xmlns:xs="http://www.w3.org/2001/XMLSchema" xmlns:p="http://schemas.microsoft.com/office/2006/metadata/properties" xmlns:ns2="73b05261-5fdd-42b5-b67b-5eaa9437f703" xmlns:ns3="5f26d33e-1af5-4a5a-9e95-37d813d9191d" targetNamespace="http://schemas.microsoft.com/office/2006/metadata/properties" ma:root="true" ma:fieldsID="b9ccccb47156c2dca0624d04bf70c2d7" ns2:_="" ns3:_="">
    <xsd:import namespace="73b05261-5fdd-42b5-b67b-5eaa9437f703"/>
    <xsd:import namespace="5f26d33e-1af5-4a5a-9e95-37d813d9191d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05261-5fdd-42b5-b67b-5eaa9437f703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26d33e-1af5-4a5a-9e95-37d813d9191d" elementFormDefault="qualified">
    <xsd:import namespace="http://schemas.microsoft.com/office/2006/documentManagement/types"/>
    <xsd:import namespace="http://schemas.microsoft.com/office/infopath/2007/PartnerControls"/>
    <xsd:element name="SharedWithUsers" ma:index="3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73b05261-5fdd-42b5-b67b-5eaa9437f703" xsi:nil="true"/>
    <Is_Collaboration_Space_Locked xmlns="73b05261-5fdd-42b5-b67b-5eaa9437f703" xsi:nil="true"/>
    <FolderType xmlns="73b05261-5fdd-42b5-b67b-5eaa9437f703" xsi:nil="true"/>
    <Members xmlns="73b05261-5fdd-42b5-b67b-5eaa9437f703">
      <UserInfo>
        <DisplayName/>
        <AccountId xsi:nil="true"/>
        <AccountType/>
      </UserInfo>
    </Members>
    <Has_Leaders_Only_SectionGroup xmlns="73b05261-5fdd-42b5-b67b-5eaa9437f703" xsi:nil="true"/>
    <NotebookType xmlns="73b05261-5fdd-42b5-b67b-5eaa9437f703" xsi:nil="true"/>
    <Leaders xmlns="73b05261-5fdd-42b5-b67b-5eaa9437f703">
      <UserInfo>
        <DisplayName/>
        <AccountId xsi:nil="true"/>
        <AccountType/>
      </UserInfo>
    </Leaders>
    <TeamsChannelId xmlns="73b05261-5fdd-42b5-b67b-5eaa9437f703" xsi:nil="true"/>
    <IsNotebookLocked xmlns="73b05261-5fdd-42b5-b67b-5eaa9437f703" xsi:nil="true"/>
    <Invited_Members xmlns="73b05261-5fdd-42b5-b67b-5eaa9437f703" xsi:nil="true"/>
    <CultureName xmlns="73b05261-5fdd-42b5-b67b-5eaa9437f703" xsi:nil="true"/>
    <Owner xmlns="73b05261-5fdd-42b5-b67b-5eaa9437f703">
      <UserInfo>
        <DisplayName/>
        <AccountId xsi:nil="true"/>
        <AccountType/>
      </UserInfo>
    </Owner>
    <Distribution_Groups xmlns="73b05261-5fdd-42b5-b67b-5eaa9437f703" xsi:nil="true"/>
    <AppVersion xmlns="73b05261-5fdd-42b5-b67b-5eaa9437f703" xsi:nil="true"/>
    <Invited_Leaders xmlns="73b05261-5fdd-42b5-b67b-5eaa9437f703" xsi:nil="true"/>
    <Math_Settings xmlns="73b05261-5fdd-42b5-b67b-5eaa9437f703" xsi:nil="true"/>
    <Templates xmlns="73b05261-5fdd-42b5-b67b-5eaa9437f703" xsi:nil="true"/>
    <LMS_Mappings xmlns="73b05261-5fdd-42b5-b67b-5eaa9437f703" xsi:nil="true"/>
    <Member_Groups xmlns="73b05261-5fdd-42b5-b67b-5eaa9437f703">
      <UserInfo>
        <DisplayName/>
        <AccountId xsi:nil="true"/>
        <AccountType/>
      </UserInfo>
    </Member_Groups>
    <Self_Registration_Enabled xmlns="73b05261-5fdd-42b5-b67b-5eaa9437f703" xsi:nil="true"/>
  </documentManagement>
</p:properties>
</file>

<file path=customXml/itemProps1.xml><?xml version="1.0" encoding="utf-8"?>
<ds:datastoreItem xmlns:ds="http://schemas.openxmlformats.org/officeDocument/2006/customXml" ds:itemID="{DBDAC472-8CBD-4D72-BE72-8B184A097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b05261-5fdd-42b5-b67b-5eaa9437f703"/>
    <ds:schemaRef ds:uri="5f26d33e-1af5-4a5a-9e95-37d813d91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AB2B14-5A73-4C87-B94B-9769F05F4A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960B5-C7F9-4616-B502-D04D316A8FA9}">
  <ds:schemaRefs>
    <ds:schemaRef ds:uri="http://purl.org/dc/terms/"/>
    <ds:schemaRef ds:uri="73b05261-5fdd-42b5-b67b-5eaa9437f703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f26d33e-1af5-4a5a-9e95-37d813d9191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163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Barwick, Alyssa</dc:creator>
  <cp:lastModifiedBy>Guthrie, Ellen</cp:lastModifiedBy>
  <cp:revision>49</cp:revision>
  <dcterms:created xsi:type="dcterms:W3CDTF">2021-10-13T19:41:11Z</dcterms:created>
  <dcterms:modified xsi:type="dcterms:W3CDTF">2022-03-10T15:30:37Z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0x010100DAC255430A7DE64093FC80D308ECB337</vt:lpwstr>
  </property>
</Properties>
</file>