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EA20C026-E48D-4AB3-AEE6-D3F2BE07984E}"/>
    <pc:docChg chg="custSel modSld">
      <pc:chgData name="Hensley, Amber" userId="d0b77f84-a8e2-4313-be5e-5c289572de67" providerId="ADAL" clId="{EA20C026-E48D-4AB3-AEE6-D3F2BE07984E}" dt="2025-12-02T14:32:44.841" v="6" actId="20577"/>
      <pc:docMkLst>
        <pc:docMk/>
      </pc:docMkLst>
      <pc:sldChg chg="modSp mod">
        <pc:chgData name="Hensley, Amber" userId="d0b77f84-a8e2-4313-be5e-5c289572de67" providerId="ADAL" clId="{EA20C026-E48D-4AB3-AEE6-D3F2BE07984E}" dt="2025-12-02T14:32:44.841" v="6" actId="20577"/>
        <pc:sldMkLst>
          <pc:docMk/>
          <pc:sldMk cId="4029426249" sldId="256"/>
        </pc:sldMkLst>
        <pc:spChg chg="mod">
          <ac:chgData name="Hensley, Amber" userId="d0b77f84-a8e2-4313-be5e-5c289572de67" providerId="ADAL" clId="{EA20C026-E48D-4AB3-AEE6-D3F2BE07984E}" dt="2025-12-02T14:32:44.841" v="6" actId="20577"/>
          <ac:spMkLst>
            <pc:docMk/>
            <pc:sldMk cId="4029426249" sldId="256"/>
            <ac:spMk id="8" creationId="{FE33B29A-95C5-CF49-AB27-65B20422863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r">
              <a:defRPr sz="1300"/>
            </a:lvl1pPr>
          </a:lstStyle>
          <a:p>
            <a:fld id="{E1134CA6-7B53-6E4E-8E99-E4C236F710C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2050"/>
            <a:ext cx="5573712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3" tIns="46586" rIns="93173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3173" tIns="46586" rIns="93173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r">
              <a:defRPr sz="13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98CD93-3384-BF49-AB07-3C6C7E3BFB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67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7000">
              <a:srgbClr val="FFE19B"/>
            </a:gs>
            <a:gs pos="100000">
              <a:srgbClr val="FFC337"/>
            </a:gs>
            <a:gs pos="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7EA62FD-7B3F-C9C1-A10A-2F7808BC0E35}"/>
              </a:ext>
            </a:extLst>
          </p:cNvPr>
          <p:cNvCxnSpPr>
            <a:cxnSpLocks/>
          </p:cNvCxnSpPr>
          <p:nvPr/>
        </p:nvCxnSpPr>
        <p:spPr>
          <a:xfrm>
            <a:off x="7369841" y="3266879"/>
            <a:ext cx="0" cy="3870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517D811-47BF-6B7B-737F-6033FA29017A}"/>
              </a:ext>
            </a:extLst>
          </p:cNvPr>
          <p:cNvCxnSpPr>
            <a:cxnSpLocks/>
          </p:cNvCxnSpPr>
          <p:nvPr/>
        </p:nvCxnSpPr>
        <p:spPr>
          <a:xfrm flipH="1">
            <a:off x="4772519" y="3266879"/>
            <a:ext cx="2652" cy="3792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C740915-CA76-8864-D92A-ADD1C6CEA66C}"/>
              </a:ext>
            </a:extLst>
          </p:cNvPr>
          <p:cNvCxnSpPr>
            <a:cxnSpLocks/>
          </p:cNvCxnSpPr>
          <p:nvPr/>
        </p:nvCxnSpPr>
        <p:spPr>
          <a:xfrm flipV="1">
            <a:off x="6449592" y="2539359"/>
            <a:ext cx="0" cy="2007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B235E14-BF36-B52A-BCD9-FDB7779C3723}"/>
              </a:ext>
            </a:extLst>
          </p:cNvPr>
          <p:cNvCxnSpPr>
            <a:cxnSpLocks/>
            <a:stCxn id="68" idx="2"/>
          </p:cNvCxnSpPr>
          <p:nvPr/>
        </p:nvCxnSpPr>
        <p:spPr>
          <a:xfrm>
            <a:off x="6478264" y="3088871"/>
            <a:ext cx="6406" cy="1911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0D25AC99-33D5-CF54-5148-CFAB5687E227}"/>
              </a:ext>
            </a:extLst>
          </p:cNvPr>
          <p:cNvCxnSpPr>
            <a:cxnSpLocks/>
          </p:cNvCxnSpPr>
          <p:nvPr/>
        </p:nvCxnSpPr>
        <p:spPr>
          <a:xfrm>
            <a:off x="2468925" y="3125759"/>
            <a:ext cx="5944" cy="3589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BD34F2EB-2E1E-A35C-BB7C-5E376260679A}"/>
              </a:ext>
            </a:extLst>
          </p:cNvPr>
          <p:cNvCxnSpPr>
            <a:cxnSpLocks/>
          </p:cNvCxnSpPr>
          <p:nvPr/>
        </p:nvCxnSpPr>
        <p:spPr>
          <a:xfrm>
            <a:off x="1225711" y="3117980"/>
            <a:ext cx="0" cy="3216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745517E-4635-BDDB-B261-E33B29C44BDF}"/>
              </a:ext>
            </a:extLst>
          </p:cNvPr>
          <p:cNvCxnSpPr>
            <a:cxnSpLocks/>
          </p:cNvCxnSpPr>
          <p:nvPr/>
        </p:nvCxnSpPr>
        <p:spPr>
          <a:xfrm flipH="1">
            <a:off x="1763726" y="3117894"/>
            <a:ext cx="13551" cy="19757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5A411BF-FA02-2DE4-C110-7174C44FBBB6}"/>
              </a:ext>
            </a:extLst>
          </p:cNvPr>
          <p:cNvCxnSpPr>
            <a:cxnSpLocks/>
          </p:cNvCxnSpPr>
          <p:nvPr/>
        </p:nvCxnSpPr>
        <p:spPr>
          <a:xfrm>
            <a:off x="9761076" y="3305214"/>
            <a:ext cx="6987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00E4145-28D4-3C87-9E55-8A9505EC975F}"/>
              </a:ext>
            </a:extLst>
          </p:cNvPr>
          <p:cNvCxnSpPr>
            <a:cxnSpLocks/>
          </p:cNvCxnSpPr>
          <p:nvPr/>
        </p:nvCxnSpPr>
        <p:spPr>
          <a:xfrm>
            <a:off x="4867475" y="1912207"/>
            <a:ext cx="3624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1D5BBBB3-8DF4-652F-3516-E1CFC803DE90}"/>
              </a:ext>
            </a:extLst>
          </p:cNvPr>
          <p:cNvCxnSpPr>
            <a:cxnSpLocks/>
          </p:cNvCxnSpPr>
          <p:nvPr/>
        </p:nvCxnSpPr>
        <p:spPr>
          <a:xfrm>
            <a:off x="10473912" y="5208947"/>
            <a:ext cx="69323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B7F6DAEC-8D1F-4A3B-98AE-A98230114FA7}"/>
              </a:ext>
            </a:extLst>
          </p:cNvPr>
          <p:cNvCxnSpPr>
            <a:cxnSpLocks/>
          </p:cNvCxnSpPr>
          <p:nvPr/>
        </p:nvCxnSpPr>
        <p:spPr>
          <a:xfrm>
            <a:off x="1225711" y="3619891"/>
            <a:ext cx="0" cy="10705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129FD732-20CD-4BC3-8EAE-CE74FFE6C16A}"/>
              </a:ext>
            </a:extLst>
          </p:cNvPr>
          <p:cNvCxnSpPr>
            <a:cxnSpLocks/>
          </p:cNvCxnSpPr>
          <p:nvPr/>
        </p:nvCxnSpPr>
        <p:spPr>
          <a:xfrm>
            <a:off x="4867474" y="4105749"/>
            <a:ext cx="0" cy="2243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02D4807-9420-4FE8-B4AF-7394FE21FFCB}"/>
              </a:ext>
            </a:extLst>
          </p:cNvPr>
          <p:cNvCxnSpPr>
            <a:cxnSpLocks/>
            <a:endCxn id="113" idx="2"/>
          </p:cNvCxnSpPr>
          <p:nvPr/>
        </p:nvCxnSpPr>
        <p:spPr>
          <a:xfrm>
            <a:off x="6116233" y="3284946"/>
            <a:ext cx="7403" cy="13985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A7BB70B7-6CE5-4BF4-95F4-9BEF2074A004}"/>
              </a:ext>
            </a:extLst>
          </p:cNvPr>
          <p:cNvCxnSpPr>
            <a:cxnSpLocks/>
          </p:cNvCxnSpPr>
          <p:nvPr/>
        </p:nvCxnSpPr>
        <p:spPr>
          <a:xfrm>
            <a:off x="10429335" y="2548187"/>
            <a:ext cx="0" cy="6159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3C00D485-4806-424F-A2EC-4A1D1C04F3B6}"/>
              </a:ext>
            </a:extLst>
          </p:cNvPr>
          <p:cNvCxnSpPr>
            <a:cxnSpLocks/>
            <a:stCxn id="82" idx="3"/>
            <a:endCxn id="127" idx="1"/>
          </p:cNvCxnSpPr>
          <p:nvPr/>
        </p:nvCxnSpPr>
        <p:spPr>
          <a:xfrm>
            <a:off x="1580246" y="3476629"/>
            <a:ext cx="353637" cy="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11CC3423-2196-4B8C-B44A-51B2AE632A6D}"/>
              </a:ext>
            </a:extLst>
          </p:cNvPr>
          <p:cNvCxnSpPr>
            <a:cxnSpLocks/>
          </p:cNvCxnSpPr>
          <p:nvPr/>
        </p:nvCxnSpPr>
        <p:spPr>
          <a:xfrm>
            <a:off x="8247445" y="3276043"/>
            <a:ext cx="0" cy="1553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5099383B-7707-4B73-AF8D-6ABC74944E3A}"/>
              </a:ext>
            </a:extLst>
          </p:cNvPr>
          <p:cNvCxnSpPr>
            <a:cxnSpLocks/>
          </p:cNvCxnSpPr>
          <p:nvPr/>
        </p:nvCxnSpPr>
        <p:spPr>
          <a:xfrm>
            <a:off x="4421527" y="2520201"/>
            <a:ext cx="0" cy="3905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19516371-33B3-476D-A04D-267588A68DA9}"/>
              </a:ext>
            </a:extLst>
          </p:cNvPr>
          <p:cNvCxnSpPr>
            <a:cxnSpLocks/>
          </p:cNvCxnSpPr>
          <p:nvPr/>
        </p:nvCxnSpPr>
        <p:spPr>
          <a:xfrm>
            <a:off x="6020386" y="1906986"/>
            <a:ext cx="14005" cy="6412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5113C36D-0CB1-459D-8A56-BBF3481981CB}"/>
              </a:ext>
            </a:extLst>
          </p:cNvPr>
          <p:cNvCxnSpPr>
            <a:cxnSpLocks/>
          </p:cNvCxnSpPr>
          <p:nvPr/>
        </p:nvCxnSpPr>
        <p:spPr>
          <a:xfrm>
            <a:off x="6050882" y="1378683"/>
            <a:ext cx="0" cy="4161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92B97358-0F90-4640-98A4-1E9B6D954AB6}"/>
              </a:ext>
            </a:extLst>
          </p:cNvPr>
          <p:cNvCxnSpPr>
            <a:cxnSpLocks/>
          </p:cNvCxnSpPr>
          <p:nvPr/>
        </p:nvCxnSpPr>
        <p:spPr>
          <a:xfrm flipH="1">
            <a:off x="1770004" y="2520332"/>
            <a:ext cx="7273" cy="3579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E33B29A-95C5-CF49-AB27-65B20422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99842" y="6334951"/>
            <a:ext cx="2743200" cy="365125"/>
          </a:xfrm>
        </p:spPr>
        <p:txBody>
          <a:bodyPr/>
          <a:lstStyle/>
          <a:p>
            <a:r>
              <a:rPr lang="en-US" sz="1050" dirty="0"/>
              <a:t>Updated 12/02/2025 A. Hensley</a:t>
            </a:r>
          </a:p>
        </p:txBody>
      </p:sp>
      <p:sp>
        <p:nvSpPr>
          <p:cNvPr id="9" name="Footer Placeholder 8" descr="Organizational chart for the Dean of Students office. For details, please call Heather Bridgeford, marketing and communication director, 573-882-1840.">
            <a:extLst>
              <a:ext uri="{FF2B5EF4-FFF2-40B4-BE49-F238E27FC236}">
                <a16:creationId xmlns:a16="http://schemas.microsoft.com/office/drawing/2014/main" id="{2A7E6B54-CB76-0B40-A20C-AB2AEA7C3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210266"/>
            <a:ext cx="12192000" cy="570895"/>
          </a:xfrm>
        </p:spPr>
        <p:txBody>
          <a:bodyPr/>
          <a:lstStyle/>
          <a:p>
            <a:r>
              <a:rPr lang="en-US" sz="4400" dirty="0">
                <a:solidFill>
                  <a:schemeClr val="tx1"/>
                </a:solidFill>
                <a:latin typeface="Impact" panose="020B0806030902050204" pitchFamily="34" charset="0"/>
              </a:rPr>
              <a:t>Student Engagement &amp; Leadership</a:t>
            </a:r>
          </a:p>
        </p:txBody>
      </p:sp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997BF697-4A8E-4149-9055-18D92EFEEE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7673" y="6281947"/>
            <a:ext cx="3123904" cy="614008"/>
          </a:xfrm>
          <a:prstGeom prst="rect">
            <a:avLst/>
          </a:prstGeom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A18EA2E3-7E1A-418D-B3DB-258D7399427D}"/>
              </a:ext>
            </a:extLst>
          </p:cNvPr>
          <p:cNvSpPr/>
          <p:nvPr/>
        </p:nvSpPr>
        <p:spPr>
          <a:xfrm>
            <a:off x="4949510" y="793397"/>
            <a:ext cx="2156738" cy="58234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Angela King Taylor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Vice Chancellor for Student Affairs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472D84A-DD07-4888-B77A-6D532DB80790}"/>
              </a:ext>
            </a:extLst>
          </p:cNvPr>
          <p:cNvSpPr/>
          <p:nvPr/>
        </p:nvSpPr>
        <p:spPr>
          <a:xfrm>
            <a:off x="5229895" y="1615779"/>
            <a:ext cx="1608992" cy="57465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Amy Loyd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b="1" dirty="0">
                <a:solidFill>
                  <a:schemeClr val="tx1"/>
                </a:solidFill>
              </a:rPr>
              <a:t>Sr. Director,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Student Engagement &amp; Leadership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E86FEA49-8C18-46D9-8E85-E9657A9F55F3}"/>
              </a:ext>
            </a:extLst>
          </p:cNvPr>
          <p:cNvSpPr/>
          <p:nvPr/>
        </p:nvSpPr>
        <p:spPr>
          <a:xfrm>
            <a:off x="5662845" y="2630878"/>
            <a:ext cx="1630837" cy="45799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James Saltat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Interim Associate Director,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Leadership &amp; Service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C01D8732-AD3A-4561-92BE-E00930FE1365}"/>
              </a:ext>
            </a:extLst>
          </p:cNvPr>
          <p:cNvSpPr/>
          <p:nvPr/>
        </p:nvSpPr>
        <p:spPr>
          <a:xfrm>
            <a:off x="7887561" y="3392192"/>
            <a:ext cx="868764" cy="54370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VACANT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900" dirty="0">
                <a:solidFill>
                  <a:schemeClr val="tx1"/>
                </a:solidFill>
              </a:rPr>
              <a:t>Coordinator, Service Programs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F86FD5A3-1373-4A2B-B1C2-4E7B8A3F62CD}"/>
              </a:ext>
            </a:extLst>
          </p:cNvPr>
          <p:cNvSpPr/>
          <p:nvPr/>
        </p:nvSpPr>
        <p:spPr>
          <a:xfrm>
            <a:off x="6863198" y="3399183"/>
            <a:ext cx="930546" cy="76014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Brad Jones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Interim Assistant Dir., </a:t>
            </a:r>
            <a:br>
              <a:rPr lang="en-US" sz="1000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Sustainability &amp; Service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527603E0-ABBA-46AF-BF51-13562B490478}"/>
              </a:ext>
            </a:extLst>
          </p:cNvPr>
          <p:cNvSpPr/>
          <p:nvPr/>
        </p:nvSpPr>
        <p:spPr>
          <a:xfrm>
            <a:off x="78484" y="3842662"/>
            <a:ext cx="1500613" cy="45799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Jamie Baroff-Thompson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IFC &amp; NPHC Coordinator</a:t>
            </a:r>
            <a:br>
              <a:rPr lang="en-US" sz="1000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Fraternity &amp; Sorority Life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13A1C7E-103A-46A8-861B-FD5F2BA7EA36}"/>
              </a:ext>
            </a:extLst>
          </p:cNvPr>
          <p:cNvSpPr/>
          <p:nvPr/>
        </p:nvSpPr>
        <p:spPr>
          <a:xfrm>
            <a:off x="1009479" y="2630855"/>
            <a:ext cx="1608992" cy="49490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Chris Jefferson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Director,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Fraternity &amp; Sorority Life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782C215A-E865-4175-B5D1-9A6B24CBF2ED}"/>
              </a:ext>
            </a:extLst>
          </p:cNvPr>
          <p:cNvSpPr/>
          <p:nvPr/>
        </p:nvSpPr>
        <p:spPr>
          <a:xfrm>
            <a:off x="78484" y="3247632"/>
            <a:ext cx="1501762" cy="45799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Anna Pellegrini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Assistant Director,</a:t>
            </a:r>
            <a:br>
              <a:rPr lang="en-US" sz="1000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Fraternity &amp; Sorority Life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4DA8BFC4-8C5C-445E-A319-5D6DD4C18B30}"/>
              </a:ext>
            </a:extLst>
          </p:cNvPr>
          <p:cNvSpPr/>
          <p:nvPr/>
        </p:nvSpPr>
        <p:spPr>
          <a:xfrm>
            <a:off x="3700724" y="2670357"/>
            <a:ext cx="1345636" cy="4579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Mark </a:t>
            </a:r>
            <a:r>
              <a:rPr lang="en-US" sz="1000" b="1" dirty="0" err="1">
                <a:solidFill>
                  <a:schemeClr val="tx1"/>
                </a:solidFill>
              </a:rPr>
              <a:t>Onwiler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Mizzou Student Media</a:t>
            </a: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AD9CCB03-283D-4410-96FB-631CB659E780}"/>
              </a:ext>
            </a:extLst>
          </p:cNvPr>
          <p:cNvCxnSpPr>
            <a:cxnSpLocks/>
          </p:cNvCxnSpPr>
          <p:nvPr/>
        </p:nvCxnSpPr>
        <p:spPr>
          <a:xfrm>
            <a:off x="1777277" y="2520201"/>
            <a:ext cx="8682555" cy="294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61B890AB-10E6-4BF9-9ED3-E166655D9078}"/>
              </a:ext>
            </a:extLst>
          </p:cNvPr>
          <p:cNvSpPr/>
          <p:nvPr/>
        </p:nvSpPr>
        <p:spPr>
          <a:xfrm>
            <a:off x="78484" y="4434046"/>
            <a:ext cx="1511854" cy="45799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Camille Davis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MGC &amp; PHA Coordinator</a:t>
            </a:r>
            <a:br>
              <a:rPr lang="en-US" sz="1000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Fraternity &amp; Sorority Life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C5AC63B-0B66-42A3-896A-8EC1E74BE4C7}"/>
              </a:ext>
            </a:extLst>
          </p:cNvPr>
          <p:cNvCxnSpPr>
            <a:cxnSpLocks/>
            <a:stCxn id="77" idx="1"/>
            <a:endCxn id="77" idx="1"/>
          </p:cNvCxnSpPr>
          <p:nvPr/>
        </p:nvCxnSpPr>
        <p:spPr>
          <a:xfrm>
            <a:off x="3130102" y="193771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DED7B6D5-6C36-47DF-A0AA-31C5B52730E4}"/>
              </a:ext>
            </a:extLst>
          </p:cNvPr>
          <p:cNvSpPr/>
          <p:nvPr/>
        </p:nvSpPr>
        <p:spPr>
          <a:xfrm>
            <a:off x="3130102" y="1760270"/>
            <a:ext cx="1737373" cy="35489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Holly Parsons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Business Support Specialist II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73C658EF-0F57-2E96-09B6-91AFB4CD5956}"/>
              </a:ext>
            </a:extLst>
          </p:cNvPr>
          <p:cNvSpPr/>
          <p:nvPr/>
        </p:nvSpPr>
        <p:spPr>
          <a:xfrm>
            <a:off x="1011913" y="5026637"/>
            <a:ext cx="1517176" cy="35489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Hope Bottomley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Program Manager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B680037-FEB3-ECC0-6F75-8FAC5EE763C0}"/>
              </a:ext>
            </a:extLst>
          </p:cNvPr>
          <p:cNvSpPr/>
          <p:nvPr/>
        </p:nvSpPr>
        <p:spPr>
          <a:xfrm>
            <a:off x="5473889" y="4159329"/>
            <a:ext cx="1299493" cy="52417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Gavin Aitken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Coordinator, 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Student Involvement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2D97F4-BDE7-AB97-1ACD-87EDADDBB5E3}"/>
              </a:ext>
            </a:extLst>
          </p:cNvPr>
          <p:cNvCxnSpPr>
            <a:cxnSpLocks/>
          </p:cNvCxnSpPr>
          <p:nvPr/>
        </p:nvCxnSpPr>
        <p:spPr>
          <a:xfrm>
            <a:off x="10445752" y="3128045"/>
            <a:ext cx="28160" cy="29148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74F0E41-464A-2BD7-4376-3C5D6C24975A}"/>
              </a:ext>
            </a:extLst>
          </p:cNvPr>
          <p:cNvCxnSpPr>
            <a:cxnSpLocks/>
          </p:cNvCxnSpPr>
          <p:nvPr/>
        </p:nvCxnSpPr>
        <p:spPr>
          <a:xfrm flipV="1">
            <a:off x="10459832" y="3618020"/>
            <a:ext cx="629906" cy="18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5EB251E-E61F-D62A-270B-E99D3E44AE52}"/>
              </a:ext>
            </a:extLst>
          </p:cNvPr>
          <p:cNvCxnSpPr>
            <a:cxnSpLocks/>
          </p:cNvCxnSpPr>
          <p:nvPr/>
        </p:nvCxnSpPr>
        <p:spPr>
          <a:xfrm>
            <a:off x="10473912" y="4421418"/>
            <a:ext cx="6858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90C48D4-447E-0D7C-5791-1CDE6C4F975F}"/>
              </a:ext>
            </a:extLst>
          </p:cNvPr>
          <p:cNvCxnSpPr>
            <a:cxnSpLocks/>
          </p:cNvCxnSpPr>
          <p:nvPr/>
        </p:nvCxnSpPr>
        <p:spPr>
          <a:xfrm>
            <a:off x="10473912" y="6037130"/>
            <a:ext cx="7230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>
            <a:extLst>
              <a:ext uri="{FF2B5EF4-FFF2-40B4-BE49-F238E27FC236}">
                <a16:creationId xmlns:a16="http://schemas.microsoft.com/office/drawing/2014/main" id="{4F8CE228-43F2-4FDD-A90F-E4B255300A4B}"/>
              </a:ext>
            </a:extLst>
          </p:cNvPr>
          <p:cNvSpPr/>
          <p:nvPr/>
        </p:nvSpPr>
        <p:spPr>
          <a:xfrm>
            <a:off x="10611754" y="3423042"/>
            <a:ext cx="1246924" cy="48200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Nellani Sullivan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Coordinator,</a:t>
            </a:r>
            <a:br>
              <a:rPr lang="en-US" sz="1000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Campus Activities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75369FC9-5175-4D57-97C3-D909767AFF13}"/>
              </a:ext>
            </a:extLst>
          </p:cNvPr>
          <p:cNvSpPr/>
          <p:nvPr/>
        </p:nvSpPr>
        <p:spPr>
          <a:xfrm>
            <a:off x="10615712" y="4285872"/>
            <a:ext cx="1261478" cy="43647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Katie Zvonek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Coordinator,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Campus Activities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459B49C9-2990-703A-B5B1-95EAD6A8607B}"/>
              </a:ext>
            </a:extLst>
          </p:cNvPr>
          <p:cNvSpPr/>
          <p:nvPr/>
        </p:nvSpPr>
        <p:spPr>
          <a:xfrm>
            <a:off x="10611754" y="5026637"/>
            <a:ext cx="1329429" cy="48613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Kobe Soriano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Coordinator,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Student Organizations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8017434-4FA2-49AC-8401-5320088CF0C9}"/>
              </a:ext>
            </a:extLst>
          </p:cNvPr>
          <p:cNvSpPr/>
          <p:nvPr/>
        </p:nvSpPr>
        <p:spPr>
          <a:xfrm>
            <a:off x="10616512" y="5734489"/>
            <a:ext cx="1364556" cy="47807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Em Smith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Coordinator,</a:t>
            </a:r>
            <a:br>
              <a:rPr lang="en-US" sz="1000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Student Organizations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B3EE8F8B-C0D6-8D39-4B16-C71C14A1BD87}"/>
              </a:ext>
            </a:extLst>
          </p:cNvPr>
          <p:cNvSpPr/>
          <p:nvPr/>
        </p:nvSpPr>
        <p:spPr>
          <a:xfrm>
            <a:off x="4358630" y="3406446"/>
            <a:ext cx="1017689" cy="70396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Kevin Coughlin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900" dirty="0">
                <a:solidFill>
                  <a:schemeClr val="tx1"/>
                </a:solidFill>
              </a:rPr>
              <a:t>Coordinator, Student Government &amp; Auxiliaries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C77625E-D63F-4284-A326-E76AC0319739}"/>
              </a:ext>
            </a:extLst>
          </p:cNvPr>
          <p:cNvSpPr/>
          <p:nvPr/>
        </p:nvSpPr>
        <p:spPr>
          <a:xfrm>
            <a:off x="9573529" y="2667189"/>
            <a:ext cx="1608992" cy="49443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Kenna Cornelius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Associate Director,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Student Engagement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D6502EC-4EBE-3BA8-9E77-ADCCA65CD649}"/>
              </a:ext>
            </a:extLst>
          </p:cNvPr>
          <p:cNvSpPr/>
          <p:nvPr/>
        </p:nvSpPr>
        <p:spPr>
          <a:xfrm>
            <a:off x="5487660" y="3392593"/>
            <a:ext cx="1296729" cy="45799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Dekarte Lynch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Assistant Director,</a:t>
            </a:r>
            <a:br>
              <a:rPr lang="en-US" sz="1000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Leadership Programs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9856BD0-622F-FA09-B21A-61405BAF671D}"/>
              </a:ext>
            </a:extLst>
          </p:cNvPr>
          <p:cNvSpPr/>
          <p:nvPr/>
        </p:nvSpPr>
        <p:spPr>
          <a:xfrm>
            <a:off x="4518684" y="4217919"/>
            <a:ext cx="650890" cy="45840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MSA GA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3B4FE6B7-E8F9-7475-1DF2-F4FAC6640B6F}"/>
              </a:ext>
            </a:extLst>
          </p:cNvPr>
          <p:cNvSpPr/>
          <p:nvPr/>
        </p:nvSpPr>
        <p:spPr>
          <a:xfrm>
            <a:off x="1933883" y="3247650"/>
            <a:ext cx="1501762" cy="45799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Cody Sallee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Assistant Director,</a:t>
            </a:r>
            <a:br>
              <a:rPr lang="en-US" sz="1000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Fraternity &amp; Sorority Life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C2BCF08-5951-88DB-F8C9-82D2EDD9ABDF}"/>
              </a:ext>
            </a:extLst>
          </p:cNvPr>
          <p:cNvCxnSpPr>
            <a:cxnSpLocks/>
          </p:cNvCxnSpPr>
          <p:nvPr/>
        </p:nvCxnSpPr>
        <p:spPr>
          <a:xfrm flipV="1">
            <a:off x="4775171" y="3272400"/>
            <a:ext cx="3472274" cy="72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72D0A19-FF25-D314-0E65-A642C293D107}"/>
              </a:ext>
            </a:extLst>
          </p:cNvPr>
          <p:cNvCxnSpPr>
            <a:cxnSpLocks/>
          </p:cNvCxnSpPr>
          <p:nvPr/>
        </p:nvCxnSpPr>
        <p:spPr>
          <a:xfrm>
            <a:off x="2471897" y="3658624"/>
            <a:ext cx="5944" cy="3589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6ED16122-6874-14DC-7976-705625B4E41B}"/>
              </a:ext>
            </a:extLst>
          </p:cNvPr>
          <p:cNvSpPr/>
          <p:nvPr/>
        </p:nvSpPr>
        <p:spPr>
          <a:xfrm>
            <a:off x="2147887" y="3842661"/>
            <a:ext cx="696856" cy="45799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Graduate Assistant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C8D674C-9E8A-F7FF-86C2-7BE47A12F82F}"/>
              </a:ext>
            </a:extLst>
          </p:cNvPr>
          <p:cNvSpPr/>
          <p:nvPr/>
        </p:nvSpPr>
        <p:spPr>
          <a:xfrm>
            <a:off x="9011193" y="3266879"/>
            <a:ext cx="1246924" cy="48200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err="1">
                <a:solidFill>
                  <a:schemeClr val="tx1"/>
                </a:solidFill>
              </a:rPr>
              <a:t>AnDrea</a:t>
            </a:r>
            <a:r>
              <a:rPr lang="en-US" sz="1000" b="1" dirty="0">
                <a:solidFill>
                  <a:schemeClr val="tx1"/>
                </a:solidFill>
              </a:rPr>
              <a:t> Jackson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Assistant Director,</a:t>
            </a:r>
            <a:br>
              <a:rPr lang="en-US" sz="1000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Resource Centers</a:t>
            </a:r>
          </a:p>
        </p:txBody>
      </p:sp>
    </p:spTree>
    <p:extLst>
      <p:ext uri="{BB962C8B-B14F-4D97-AF65-F5344CB8AC3E}">
        <p14:creationId xmlns:p14="http://schemas.microsoft.com/office/powerpoint/2010/main" val="4029426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255430A7DE64093FC80D308ECB337" ma:contentTypeVersion="36" ma:contentTypeDescription="Create a new document." ma:contentTypeScope="" ma:versionID="e868a782e4b6334508dab36b323fea44">
  <xsd:schema xmlns:xsd="http://www.w3.org/2001/XMLSchema" xmlns:xs="http://www.w3.org/2001/XMLSchema" xmlns:p="http://schemas.microsoft.com/office/2006/metadata/properties" xmlns:ns2="73b05261-5fdd-42b5-b67b-5eaa9437f703" xmlns:ns3="5f26d33e-1af5-4a5a-9e95-37d813d9191d" targetNamespace="http://schemas.microsoft.com/office/2006/metadata/properties" ma:root="true" ma:fieldsID="2df6496608b21328a8120224eaa348f0" ns2:_="" ns3:_="">
    <xsd:import namespace="73b05261-5fdd-42b5-b67b-5eaa9437f703"/>
    <xsd:import namespace="5f26d33e-1af5-4a5a-9e95-37d813d9191d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05261-5fdd-42b5-b67b-5eaa9437f70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6d33e-1af5-4a5a-9e95-37d813d9191d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7e6bd2e2-58ba-47e4-91ac-8bf8b6961025}" ma:internalName="TaxCatchAll" ma:showField="CatchAllData" ma:web="5f26d33e-1af5-4a5a-9e95-37d813d91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73b05261-5fdd-42b5-b67b-5eaa9437f703" xsi:nil="true"/>
    <Is_Collaboration_Space_Locked xmlns="73b05261-5fdd-42b5-b67b-5eaa9437f703" xsi:nil="true"/>
    <FolderType xmlns="73b05261-5fdd-42b5-b67b-5eaa9437f703" xsi:nil="true"/>
    <Members xmlns="73b05261-5fdd-42b5-b67b-5eaa9437f703">
      <UserInfo>
        <DisplayName/>
        <AccountId xsi:nil="true"/>
        <AccountType/>
      </UserInfo>
    </Members>
    <Has_Leaders_Only_SectionGroup xmlns="73b05261-5fdd-42b5-b67b-5eaa9437f703" xsi:nil="true"/>
    <NotebookType xmlns="73b05261-5fdd-42b5-b67b-5eaa9437f703" xsi:nil="true"/>
    <Leaders xmlns="73b05261-5fdd-42b5-b67b-5eaa9437f703">
      <UserInfo>
        <DisplayName/>
        <AccountId xsi:nil="true"/>
        <AccountType/>
      </UserInfo>
    </Leaders>
    <TeamsChannelId xmlns="73b05261-5fdd-42b5-b67b-5eaa9437f703" xsi:nil="true"/>
    <IsNotebookLocked xmlns="73b05261-5fdd-42b5-b67b-5eaa9437f703" xsi:nil="true"/>
    <Invited_Members xmlns="73b05261-5fdd-42b5-b67b-5eaa9437f703" xsi:nil="true"/>
    <CultureName xmlns="73b05261-5fdd-42b5-b67b-5eaa9437f703" xsi:nil="true"/>
    <Owner xmlns="73b05261-5fdd-42b5-b67b-5eaa9437f703">
      <UserInfo>
        <DisplayName/>
        <AccountId xsi:nil="true"/>
        <AccountType/>
      </UserInfo>
    </Owner>
    <Distribution_Groups xmlns="73b05261-5fdd-42b5-b67b-5eaa9437f703" xsi:nil="true"/>
    <AppVersion xmlns="73b05261-5fdd-42b5-b67b-5eaa9437f703" xsi:nil="true"/>
    <Invited_Leaders xmlns="73b05261-5fdd-42b5-b67b-5eaa9437f703" xsi:nil="true"/>
    <Math_Settings xmlns="73b05261-5fdd-42b5-b67b-5eaa9437f703" xsi:nil="true"/>
    <Templates xmlns="73b05261-5fdd-42b5-b67b-5eaa9437f703" xsi:nil="true"/>
    <LMS_Mappings xmlns="73b05261-5fdd-42b5-b67b-5eaa9437f703" xsi:nil="true"/>
    <Member_Groups xmlns="73b05261-5fdd-42b5-b67b-5eaa9437f703">
      <UserInfo>
        <DisplayName/>
        <AccountId xsi:nil="true"/>
        <AccountType/>
      </UserInfo>
    </Member_Groups>
    <Self_Registration_Enabled xmlns="73b05261-5fdd-42b5-b67b-5eaa9437f703" xsi:nil="true"/>
    <TaxCatchAll xmlns="5f26d33e-1af5-4a5a-9e95-37d813d9191d" xsi:nil="true"/>
    <lcf76f155ced4ddcb4097134ff3c332f xmlns="73b05261-5fdd-42b5-b67b-5eaa9437f703">
      <Terms xmlns="http://schemas.microsoft.com/office/infopath/2007/PartnerControls"/>
    </lcf76f155ced4ddcb4097134ff3c332f>
    <SharedWithUsers xmlns="5f26d33e-1af5-4a5a-9e95-37d813d9191d">
      <UserInfo>
        <DisplayName>Schwinke, Theodore</DisplayName>
        <AccountId>16</AccountId>
        <AccountType/>
      </UserInfo>
      <UserInfo>
        <DisplayName>Oldfather, Sarah</DisplayName>
        <AccountId>1652</AccountId>
        <AccountType/>
      </UserInfo>
      <UserInfo>
        <DisplayName>King Taylor, Angela</DisplayName>
        <AccountId>554</AccountId>
        <AccountType/>
      </UserInfo>
      <UserInfo>
        <DisplayName>Parsons, Holly S.</DisplayName>
        <AccountId>1665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E0732086-290F-46DC-8EDF-15C420CB8AF6}">
  <ds:schemaRefs>
    <ds:schemaRef ds:uri="5f26d33e-1af5-4a5a-9e95-37d813d9191d"/>
    <ds:schemaRef ds:uri="73b05261-5fdd-42b5-b67b-5eaa9437f7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7F7BDAD-5191-4362-8DD8-06EBC843FA3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117CA7-C0EF-491A-B4C1-DD9EEAB6CD88}">
  <ds:schemaRefs>
    <ds:schemaRef ds:uri="5f26d33e-1af5-4a5a-9e95-37d813d9191d"/>
    <ds:schemaRef ds:uri="73b05261-5fdd-42b5-b67b-5eaa9437f70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1675</TotalTime>
  <Words>206</Words>
  <Application>Microsoft Office PowerPoint</Application>
  <PresentationFormat>Widescreen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Impact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13</cp:revision>
  <cp:lastPrinted>2023-03-02T17:24:45Z</cp:lastPrinted>
  <dcterms:created xsi:type="dcterms:W3CDTF">2021-10-13T19:41:11Z</dcterms:created>
  <dcterms:modified xsi:type="dcterms:W3CDTF">2025-12-02T14:32:49Z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0x010100DAC255430A7DE64093FC80D308ECB337</vt:lpwstr>
  </property>
  <property fmtid="{D5CDD505-2E9C-101B-9397-08002B2CF9AE}" pid="3" name="MediaServiceImageTags">
    <vt:lpwstr/>
  </property>
</Properties>
</file>