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modSld">
      <pc:chgData name="Hensley, Amber" userId="d0b77f84-a8e2-4313-be5e-5c289572de67" providerId="ADAL" clId="{EA20C026-E48D-4AB3-AEE6-D3F2BE07984E}" dt="2025-12-02T15:54:53.443" v="186" actId="20577"/>
      <pc:docMkLst>
        <pc:docMk/>
      </pc:docMkLst>
      <pc:sldChg chg="modSp mod">
        <pc:chgData name="Hensley, Amber" userId="d0b77f84-a8e2-4313-be5e-5c289572de67" providerId="ADAL" clId="{EA20C026-E48D-4AB3-AEE6-D3F2BE07984E}" dt="2025-12-02T15:54:53.443" v="186" actId="20577"/>
        <pc:sldMkLst>
          <pc:docMk/>
          <pc:sldMk cId="4029426249" sldId="256"/>
        </pc:sldMkLst>
        <pc:spChg chg="mod">
          <ac:chgData name="Hensley, Amber" userId="d0b77f84-a8e2-4313-be5e-5c289572de67" providerId="ADAL" clId="{EA20C026-E48D-4AB3-AEE6-D3F2BE07984E}" dt="2025-12-02T15:54:53.443" v="186" actId="20577"/>
          <ac:spMkLst>
            <pc:docMk/>
            <pc:sldMk cId="4029426249" sldId="256"/>
            <ac:spMk id="44" creationId="{C3930F0A-1408-4374-8943-E2704BED1EEB}"/>
          </ac:spMkLst>
        </pc:spChg>
        <pc:spChg chg="mod">
          <ac:chgData name="Hensley, Amber" userId="d0b77f84-a8e2-4313-be5e-5c289572de67" providerId="ADAL" clId="{EA20C026-E48D-4AB3-AEE6-D3F2BE07984E}" dt="2025-12-02T15:52:25.399" v="41" actId="20577"/>
          <ac:spMkLst>
            <pc:docMk/>
            <pc:sldMk cId="4029426249" sldId="256"/>
            <ac:spMk id="90" creationId="{E33EBFCF-1376-4CCD-AAF3-7FAA14B05626}"/>
          </ac:spMkLst>
        </pc:spChg>
        <pc:spChg chg="mod">
          <ac:chgData name="Hensley, Amber" userId="d0b77f84-a8e2-4313-be5e-5c289572de67" providerId="ADAL" clId="{EA20C026-E48D-4AB3-AEE6-D3F2BE07984E}" dt="2025-12-02T15:53:15.799" v="110" actId="20577"/>
          <ac:spMkLst>
            <pc:docMk/>
            <pc:sldMk cId="4029426249" sldId="256"/>
            <ac:spMk id="125" creationId="{22BC7C77-E75E-45F2-9F67-080283B5B001}"/>
          </ac:spMkLst>
        </pc:spChg>
        <pc:spChg chg="mod">
          <ac:chgData name="Hensley, Amber" userId="d0b77f84-a8e2-4313-be5e-5c289572de67" providerId="ADAL" clId="{EA20C026-E48D-4AB3-AEE6-D3F2BE07984E}" dt="2025-12-02T15:53:26.738" v="117" actId="20577"/>
          <ac:spMkLst>
            <pc:docMk/>
            <pc:sldMk cId="4029426249" sldId="256"/>
            <ac:spMk id="180" creationId="{DFE915C8-B0AF-459F-8144-5D7DD0EBCAE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401F642-197F-4441-1C97-0CA2F2F4504B}"/>
              </a:ext>
            </a:extLst>
          </p:cNvPr>
          <p:cNvCxnSpPr>
            <a:cxnSpLocks/>
          </p:cNvCxnSpPr>
          <p:nvPr/>
        </p:nvCxnSpPr>
        <p:spPr>
          <a:xfrm>
            <a:off x="9539322" y="4413057"/>
            <a:ext cx="4483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3BCFA3-E689-8E48-6F2C-70787C1ED465}"/>
              </a:ext>
            </a:extLst>
          </p:cNvPr>
          <p:cNvCxnSpPr>
            <a:cxnSpLocks/>
          </p:cNvCxnSpPr>
          <p:nvPr/>
        </p:nvCxnSpPr>
        <p:spPr>
          <a:xfrm>
            <a:off x="6070356" y="1002289"/>
            <a:ext cx="3596525" cy="6641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753754D-261D-BFE6-4107-A93A02FA3B23}"/>
              </a:ext>
            </a:extLst>
          </p:cNvPr>
          <p:cNvCxnSpPr>
            <a:cxnSpLocks/>
          </p:cNvCxnSpPr>
          <p:nvPr/>
        </p:nvCxnSpPr>
        <p:spPr>
          <a:xfrm>
            <a:off x="4304896" y="5858173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39DBB9A-F4A8-29A9-90C5-3F0EEE678AA5}"/>
              </a:ext>
            </a:extLst>
          </p:cNvPr>
          <p:cNvCxnSpPr/>
          <p:nvPr/>
        </p:nvCxnSpPr>
        <p:spPr>
          <a:xfrm flipH="1">
            <a:off x="3135411" y="847288"/>
            <a:ext cx="2782545" cy="6576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4C89EC6-B6E2-30A5-9F1B-920A9610D608}"/>
              </a:ext>
            </a:extLst>
          </p:cNvPr>
          <p:cNvCxnSpPr>
            <a:cxnSpLocks/>
            <a:endCxn id="40" idx="0"/>
          </p:cNvCxnSpPr>
          <p:nvPr/>
        </p:nvCxnSpPr>
        <p:spPr>
          <a:xfrm flipH="1">
            <a:off x="4747634" y="830229"/>
            <a:ext cx="1120338" cy="6807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8DC7281-77DF-5263-E06D-E7745BD10172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5917956" y="830229"/>
            <a:ext cx="1229620" cy="6927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8F6C8D5-7722-5D98-E6DA-F20721290A0E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5785405" y="595956"/>
            <a:ext cx="5338411" cy="868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B8504E-983D-6516-A024-519C809AD525}"/>
              </a:ext>
            </a:extLst>
          </p:cNvPr>
          <p:cNvCxnSpPr/>
          <p:nvPr/>
        </p:nvCxnSpPr>
        <p:spPr>
          <a:xfrm>
            <a:off x="9107570" y="4015081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468ABCA-B10F-2499-8780-D788ECE1DC29}"/>
              </a:ext>
            </a:extLst>
          </p:cNvPr>
          <p:cNvCxnSpPr/>
          <p:nvPr/>
        </p:nvCxnSpPr>
        <p:spPr>
          <a:xfrm>
            <a:off x="9107570" y="4882801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062D603-D42E-8AA0-4792-1CD2BE8A92E3}"/>
              </a:ext>
            </a:extLst>
          </p:cNvPr>
          <p:cNvCxnSpPr>
            <a:cxnSpLocks/>
          </p:cNvCxnSpPr>
          <p:nvPr/>
        </p:nvCxnSpPr>
        <p:spPr>
          <a:xfrm>
            <a:off x="3581400" y="4008878"/>
            <a:ext cx="0" cy="211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7EA3A53-71E8-47BE-BAED-5C736EF39428}"/>
              </a:ext>
            </a:extLst>
          </p:cNvPr>
          <p:cNvCxnSpPr/>
          <p:nvPr/>
        </p:nvCxnSpPr>
        <p:spPr>
          <a:xfrm>
            <a:off x="9107570" y="2526496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827DCF3-47AB-4E29-8AEC-F9DD902A1904}"/>
              </a:ext>
            </a:extLst>
          </p:cNvPr>
          <p:cNvCxnSpPr/>
          <p:nvPr/>
        </p:nvCxnSpPr>
        <p:spPr>
          <a:xfrm>
            <a:off x="9099135" y="3233365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DC39D1E-B422-4DAD-B161-E246771554E4}"/>
              </a:ext>
            </a:extLst>
          </p:cNvPr>
          <p:cNvCxnSpPr/>
          <p:nvPr/>
        </p:nvCxnSpPr>
        <p:spPr>
          <a:xfrm>
            <a:off x="6713308" y="6540445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7308C25-86FD-4F6E-A65F-11F140DB76C5}"/>
              </a:ext>
            </a:extLst>
          </p:cNvPr>
          <p:cNvCxnSpPr/>
          <p:nvPr/>
        </p:nvCxnSpPr>
        <p:spPr>
          <a:xfrm>
            <a:off x="6730892" y="4630410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DA1B2B1-C91E-4380-A3C5-D00AC2011FFB}"/>
              </a:ext>
            </a:extLst>
          </p:cNvPr>
          <p:cNvCxnSpPr/>
          <p:nvPr/>
        </p:nvCxnSpPr>
        <p:spPr>
          <a:xfrm>
            <a:off x="6722099" y="3714106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DADF109-CF13-4C6B-99E8-91A0B02885F5}"/>
              </a:ext>
            </a:extLst>
          </p:cNvPr>
          <p:cNvCxnSpPr>
            <a:cxnSpLocks/>
          </p:cNvCxnSpPr>
          <p:nvPr/>
        </p:nvCxnSpPr>
        <p:spPr>
          <a:xfrm>
            <a:off x="4304493" y="3682146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38D56F5-6AD6-4A22-8658-241565C4F8A6}"/>
              </a:ext>
            </a:extLst>
          </p:cNvPr>
          <p:cNvCxnSpPr>
            <a:cxnSpLocks/>
          </p:cNvCxnSpPr>
          <p:nvPr/>
        </p:nvCxnSpPr>
        <p:spPr>
          <a:xfrm>
            <a:off x="4312882" y="2730314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FA4EE09-B8E3-42D4-ABC6-A205C1D2EE75}"/>
              </a:ext>
            </a:extLst>
          </p:cNvPr>
          <p:cNvCxnSpPr/>
          <p:nvPr/>
        </p:nvCxnSpPr>
        <p:spPr>
          <a:xfrm>
            <a:off x="6722100" y="5571056"/>
            <a:ext cx="4415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E8FF1D06-3EA0-4A41-8495-FF772FC970DA}"/>
              </a:ext>
            </a:extLst>
          </p:cNvPr>
          <p:cNvCxnSpPr>
            <a:cxnSpLocks/>
          </p:cNvCxnSpPr>
          <p:nvPr/>
        </p:nvCxnSpPr>
        <p:spPr>
          <a:xfrm flipH="1">
            <a:off x="7146906" y="1814856"/>
            <a:ext cx="8793" cy="47343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841388D7-44C2-4D6A-816D-CCB1220E2176}"/>
              </a:ext>
            </a:extLst>
          </p:cNvPr>
          <p:cNvCxnSpPr>
            <a:cxnSpLocks/>
          </p:cNvCxnSpPr>
          <p:nvPr/>
        </p:nvCxnSpPr>
        <p:spPr>
          <a:xfrm>
            <a:off x="9530933" y="1789140"/>
            <a:ext cx="18222" cy="36867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C8-B648-C041-B1F9-DE9BE830EA3A}" type="datetime1">
              <a:rPr lang="en-US" smtClean="0"/>
              <a:t>12/2/2025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1042948"/>
          </a:xfrm>
        </p:spPr>
        <p:txBody>
          <a:bodyPr/>
          <a:lstStyle/>
          <a:p>
            <a:pPr algn="l"/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STUDENT HEALTH </a:t>
            </a:r>
            <a:b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&amp; WELL-BEING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24904"/>
            <a:ext cx="3123904" cy="614008"/>
          </a:xfrm>
          <a:prstGeom prst="rect">
            <a:avLst/>
          </a:prstGeom>
        </p:spPr>
      </p:pic>
      <p:sp>
        <p:nvSpPr>
          <p:cNvPr id="142" name="Rectangle 141">
            <a:extLst>
              <a:ext uri="{FF2B5EF4-FFF2-40B4-BE49-F238E27FC236}">
                <a16:creationId xmlns:a16="http://schemas.microsoft.com/office/drawing/2014/main" id="{96C7CFEA-D77A-46D1-A08F-DC78BBBF7FF7}"/>
              </a:ext>
            </a:extLst>
          </p:cNvPr>
          <p:cNvSpPr/>
          <p:nvPr/>
        </p:nvSpPr>
        <p:spPr>
          <a:xfrm>
            <a:off x="5265307" y="4296302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Kelsie </a:t>
            </a:r>
            <a:r>
              <a:rPr lang="en-US" sz="1200" b="1" dirty="0" err="1">
                <a:solidFill>
                  <a:schemeClr val="tx1"/>
                </a:solidFill>
              </a:rPr>
              <a:t>Gibler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Health Educator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Peer Coordinator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A989E92-C564-4FFC-81C2-22FCE8F51EEA}"/>
              </a:ext>
            </a:extLst>
          </p:cNvPr>
          <p:cNvSpPr/>
          <p:nvPr/>
        </p:nvSpPr>
        <p:spPr>
          <a:xfrm>
            <a:off x="5273476" y="2396206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Bridget </a:t>
            </a:r>
            <a:r>
              <a:rPr lang="en-US" sz="1200" b="1" dirty="0" err="1">
                <a:solidFill>
                  <a:schemeClr val="tx1"/>
                </a:solidFill>
              </a:rPr>
              <a:t>Betia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Executive Assistant to SHWB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EFF48C39-E75D-4E05-97A5-218C75F6DEAE}"/>
              </a:ext>
            </a:extLst>
          </p:cNvPr>
          <p:cNvSpPr/>
          <p:nvPr/>
        </p:nvSpPr>
        <p:spPr>
          <a:xfrm>
            <a:off x="2851472" y="3346864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Adri Molder, PhD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Associate Director, Clinical Services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88A27EFA-CA81-49CD-96B6-40FE75245CF1}"/>
              </a:ext>
            </a:extLst>
          </p:cNvPr>
          <p:cNvSpPr/>
          <p:nvPr/>
        </p:nvSpPr>
        <p:spPr>
          <a:xfrm>
            <a:off x="6343080" y="1522991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Megan Jones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Associate Director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Wellness Resource Center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7F3BD43D-D893-49AE-A1F8-53D72D53F0C2}"/>
              </a:ext>
            </a:extLst>
          </p:cNvPr>
          <p:cNvSpPr/>
          <p:nvPr/>
        </p:nvSpPr>
        <p:spPr>
          <a:xfrm>
            <a:off x="8390184" y="1447955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Joan Masters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 err="1">
                <a:solidFill>
                  <a:schemeClr val="tx1"/>
                </a:solidFill>
              </a:rPr>
              <a:t>MoPIP</a:t>
            </a:r>
            <a:r>
              <a:rPr lang="en-US" sz="1200" dirty="0">
                <a:solidFill>
                  <a:schemeClr val="tx1"/>
                </a:solidFill>
              </a:rPr>
              <a:t> Senior Project Director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667DAC8A-B2D2-453B-8180-D657C9EC7E17}"/>
              </a:ext>
            </a:extLst>
          </p:cNvPr>
          <p:cNvGrpSpPr/>
          <p:nvPr/>
        </p:nvGrpSpPr>
        <p:grpSpPr>
          <a:xfrm>
            <a:off x="341760" y="1504957"/>
            <a:ext cx="6517237" cy="3809306"/>
            <a:chOff x="2340286" y="1166159"/>
            <a:chExt cx="6517237" cy="3809304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047E26BB-432B-4C91-AAF8-5DDA34EA3163}"/>
                </a:ext>
              </a:extLst>
            </p:cNvPr>
            <p:cNvGrpSpPr/>
            <p:nvPr/>
          </p:nvGrpSpPr>
          <p:grpSpPr>
            <a:xfrm>
              <a:off x="2340286" y="1166159"/>
              <a:ext cx="2793651" cy="3809304"/>
              <a:chOff x="754769" y="1084364"/>
              <a:chExt cx="2793651" cy="3809304"/>
            </a:xfrm>
          </p:grpSpPr>
          <p:sp>
            <p:nvSpPr>
              <p:cNvPr id="90" name="Rectangle 89" descr="Organizational chart for Student Health and Well-Being. For details, please call Lisa Burkett, assistant director, 573-882-3466.">
                <a:extLst>
                  <a:ext uri="{FF2B5EF4-FFF2-40B4-BE49-F238E27FC236}">
                    <a16:creationId xmlns:a16="http://schemas.microsoft.com/office/drawing/2014/main" id="{E33EBFCF-1376-4CCD-AAF3-7FAA14B05626}"/>
                  </a:ext>
                </a:extLst>
              </p:cNvPr>
              <p:cNvSpPr/>
              <p:nvPr/>
            </p:nvSpPr>
            <p:spPr>
              <a:xfrm>
                <a:off x="1939428" y="1084364"/>
                <a:ext cx="1608992" cy="66821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tx1"/>
                    </a:solidFill>
                  </a:rPr>
                  <a:t>Blair Mitchell, MHA</a:t>
                </a:r>
                <a:br>
                  <a:rPr lang="en-US" sz="1200" b="1" dirty="0">
                    <a:solidFill>
                      <a:schemeClr val="tx1"/>
                    </a:solidFill>
                  </a:rPr>
                </a:br>
                <a:r>
                  <a:rPr lang="en-US" sz="1200" dirty="0">
                    <a:solidFill>
                      <a:schemeClr val="tx1"/>
                    </a:solidFill>
                  </a:rPr>
                  <a:t>Director</a:t>
                </a:r>
                <a:br>
                  <a:rPr lang="en-US" sz="1200" dirty="0">
                    <a:solidFill>
                      <a:schemeClr val="tx1"/>
                    </a:solidFill>
                  </a:rPr>
                </a:br>
                <a:r>
                  <a:rPr lang="en-US" sz="1100" dirty="0">
                    <a:solidFill>
                      <a:schemeClr val="tx1"/>
                    </a:solidFill>
                  </a:rPr>
                  <a:t>Student Health Center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4C47F1F4-545E-4CBD-96C8-B33308E987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2702" y="2669279"/>
                <a:ext cx="45125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22BC7C77-E75E-45F2-9F67-080283B5B001}"/>
                  </a:ext>
                </a:extLst>
              </p:cNvPr>
              <p:cNvSpPr/>
              <p:nvPr/>
            </p:nvSpPr>
            <p:spPr>
              <a:xfrm>
                <a:off x="754769" y="2335171"/>
                <a:ext cx="1796823" cy="7645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tx1"/>
                    </a:solidFill>
                  </a:rPr>
                  <a:t>Christopher </a:t>
                </a:r>
              </a:p>
              <a:p>
                <a:pPr algn="ctr"/>
                <a:r>
                  <a:rPr lang="en-US" sz="1200" b="1" dirty="0">
                    <a:solidFill>
                      <a:schemeClr val="tx1"/>
                    </a:solidFill>
                  </a:rPr>
                  <a:t>Wilhelm, MD</a:t>
                </a:r>
                <a:br>
                  <a:rPr lang="en-US" sz="1200" b="1" dirty="0">
                    <a:solidFill>
                      <a:schemeClr val="tx1"/>
                    </a:solidFill>
                  </a:rPr>
                </a:br>
                <a:r>
                  <a:rPr lang="en-US" sz="1200" dirty="0">
                    <a:solidFill>
                      <a:schemeClr val="tx1"/>
                    </a:solidFill>
                  </a:rPr>
                  <a:t>Assistant Director, Medical Director</a:t>
                </a:r>
              </a:p>
            </p:txBody>
          </p: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06FBA76C-A7A9-445F-BFF8-00CC6A26F9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88683" y="1742024"/>
                <a:ext cx="29160" cy="2817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F49C46F7-5B68-4EB7-AD68-BB55549862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42702" y="3607428"/>
                <a:ext cx="45125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CC438F48-8E8E-469A-8B25-1E22D29A682D}"/>
                  </a:ext>
                </a:extLst>
              </p:cNvPr>
              <p:cNvCxnSpPr/>
              <p:nvPr/>
            </p:nvCxnSpPr>
            <p:spPr>
              <a:xfrm>
                <a:off x="2376258" y="4559560"/>
                <a:ext cx="44158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04C85FDB-C6D5-4B2F-8077-681C1A8F9B8F}"/>
                  </a:ext>
                </a:extLst>
              </p:cNvPr>
              <p:cNvSpPr/>
              <p:nvPr/>
            </p:nvSpPr>
            <p:spPr>
              <a:xfrm>
                <a:off x="955993" y="4225452"/>
                <a:ext cx="1608992" cy="66821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tx1"/>
                    </a:solidFill>
                  </a:rPr>
                  <a:t>Lisa Lane</a:t>
                </a:r>
                <a:br>
                  <a:rPr lang="en-US" sz="1200" b="1" dirty="0">
                    <a:solidFill>
                      <a:schemeClr val="tx1"/>
                    </a:solidFill>
                  </a:rPr>
                </a:br>
                <a:r>
                  <a:rPr lang="en-US" sz="1200" dirty="0">
                    <a:solidFill>
                      <a:schemeClr val="tx1"/>
                    </a:solidFill>
                  </a:rPr>
                  <a:t>Business Operations Associate II</a:t>
                </a:r>
              </a:p>
            </p:txBody>
          </p:sp>
        </p:grp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B8D54081-0916-4E41-8247-E708026AD481}"/>
                </a:ext>
              </a:extLst>
            </p:cNvPr>
            <p:cNvSpPr/>
            <p:nvPr/>
          </p:nvSpPr>
          <p:spPr>
            <a:xfrm>
              <a:off x="7248531" y="3084288"/>
              <a:ext cx="1608992" cy="66821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Andrea Kimura</a:t>
              </a:r>
              <a:br>
                <a:rPr lang="en-US" sz="1200" b="1" dirty="0">
                  <a:solidFill>
                    <a:schemeClr val="tx1"/>
                  </a:solidFill>
                </a:rPr>
              </a:br>
              <a:r>
                <a:rPr lang="en-US" sz="1200" dirty="0">
                  <a:solidFill>
                    <a:schemeClr val="tx1"/>
                  </a:solidFill>
                </a:rPr>
                <a:t>Health Educator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Well-Being Specialist</a:t>
              </a:r>
            </a:p>
          </p:txBody>
        </p: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DFE915C8-B0AF-459F-8144-5D7DD0EBCAE0}"/>
              </a:ext>
            </a:extLst>
          </p:cNvPr>
          <p:cNvSpPr/>
          <p:nvPr/>
        </p:nvSpPr>
        <p:spPr>
          <a:xfrm>
            <a:off x="544498" y="3628085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Lisa Burkett, RN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Associate Director Healthcare Programs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370836E-AB9C-4020-B356-F9D4B2C823D4}"/>
              </a:ext>
            </a:extLst>
          </p:cNvPr>
          <p:cNvCxnSpPr>
            <a:cxnSpLocks/>
          </p:cNvCxnSpPr>
          <p:nvPr/>
        </p:nvCxnSpPr>
        <p:spPr>
          <a:xfrm>
            <a:off x="4756150" y="1802890"/>
            <a:ext cx="10280" cy="40552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388710F0-6F4E-423A-916E-D52438A83F52}"/>
              </a:ext>
            </a:extLst>
          </p:cNvPr>
          <p:cNvSpPr/>
          <p:nvPr/>
        </p:nvSpPr>
        <p:spPr>
          <a:xfrm>
            <a:off x="2851472" y="2396206"/>
            <a:ext cx="1608992" cy="725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Jenny </a:t>
            </a:r>
            <a:r>
              <a:rPr lang="en-US" sz="1200" b="1" dirty="0" err="1">
                <a:solidFill>
                  <a:schemeClr val="tx1"/>
                </a:solidFill>
              </a:rPr>
              <a:t>Lybeck</a:t>
            </a:r>
            <a:r>
              <a:rPr lang="en-US" sz="1200" b="1" dirty="0">
                <a:solidFill>
                  <a:schemeClr val="tx1"/>
                </a:solidFill>
              </a:rPr>
              <a:t>-Brown, PhD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Associate Director, Training Director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364B938-49A0-4013-B559-CC83B7D51296}"/>
              </a:ext>
            </a:extLst>
          </p:cNvPr>
          <p:cNvSpPr/>
          <p:nvPr/>
        </p:nvSpPr>
        <p:spPr>
          <a:xfrm>
            <a:off x="3943138" y="1511025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</a:rPr>
              <a:t>Christine Even, PhD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Director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Counseling Center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930F0A-1408-4374-8943-E2704BED1EEB}"/>
              </a:ext>
            </a:extLst>
          </p:cNvPr>
          <p:cNvSpPr/>
          <p:nvPr/>
        </p:nvSpPr>
        <p:spPr>
          <a:xfrm>
            <a:off x="5220816" y="5084617"/>
            <a:ext cx="1608992" cy="87990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Hanna Caldwell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Health Educator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Harm </a:t>
            </a:r>
            <a:r>
              <a:rPr lang="en-US" sz="1100">
                <a:solidFill>
                  <a:schemeClr val="tx1"/>
                </a:solidFill>
              </a:rPr>
              <a:t>Reduction Specialist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CA97460-AC3C-42B4-8D70-044607268E72}"/>
              </a:ext>
            </a:extLst>
          </p:cNvPr>
          <p:cNvSpPr/>
          <p:nvPr/>
        </p:nvSpPr>
        <p:spPr>
          <a:xfrm>
            <a:off x="5250005" y="6051940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Megan Lewis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Health Educator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Alcohol &amp; Other Drug Specialist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3231C9-B9E3-4C9F-AEB8-394636AAE3F9}"/>
              </a:ext>
            </a:extLst>
          </p:cNvPr>
          <p:cNvSpPr/>
          <p:nvPr/>
        </p:nvSpPr>
        <p:spPr>
          <a:xfrm>
            <a:off x="7585688" y="3018219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Kayleigh Greenwood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MO PIP Lead Research Coordinator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404BEF6-E9EB-4395-BA1C-4A0457712B33}"/>
              </a:ext>
            </a:extLst>
          </p:cNvPr>
          <p:cNvSpPr/>
          <p:nvPr/>
        </p:nvSpPr>
        <p:spPr>
          <a:xfrm>
            <a:off x="7585688" y="2258891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Margo Leitschuh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MO PIP Prevention &amp; Implementation Team Lead Coordinator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38BF3E5-6E2B-60A7-4874-B49DC2C55CE9}"/>
              </a:ext>
            </a:extLst>
          </p:cNvPr>
          <p:cNvSpPr/>
          <p:nvPr/>
        </p:nvSpPr>
        <p:spPr>
          <a:xfrm>
            <a:off x="2833793" y="4151973"/>
            <a:ext cx="1608992" cy="36246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Brianna </a:t>
            </a:r>
            <a:r>
              <a:rPr lang="en-US" sz="1200" b="1" dirty="0" err="1">
                <a:solidFill>
                  <a:schemeClr val="tx1"/>
                </a:solidFill>
              </a:rPr>
              <a:t>Fletchall</a:t>
            </a:r>
            <a:endParaRPr lang="en-US" sz="1200" b="1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Office Supervisor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FAED4FC-4841-7947-43FE-5160DD6594FB}"/>
              </a:ext>
            </a:extLst>
          </p:cNvPr>
          <p:cNvSpPr/>
          <p:nvPr/>
        </p:nvSpPr>
        <p:spPr>
          <a:xfrm>
            <a:off x="7585688" y="3794149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Meg Mottola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MO PIP Research Coordinator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69FD329-88E6-D070-2857-67BCA0B2632B}"/>
              </a:ext>
            </a:extLst>
          </p:cNvPr>
          <p:cNvSpPr/>
          <p:nvPr/>
        </p:nvSpPr>
        <p:spPr>
          <a:xfrm>
            <a:off x="7632556" y="4630410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Eric </a:t>
            </a:r>
            <a:r>
              <a:rPr lang="en-US" sz="1200" b="1" dirty="0" err="1">
                <a:solidFill>
                  <a:schemeClr val="tx1"/>
                </a:solidFill>
              </a:rPr>
              <a:t>Filcoff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MO PIP Creative Coordinator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82D6461-D898-9C70-B6DA-0D4298054547}"/>
              </a:ext>
            </a:extLst>
          </p:cNvPr>
          <p:cNvSpPr/>
          <p:nvPr/>
        </p:nvSpPr>
        <p:spPr>
          <a:xfrm>
            <a:off x="4901813" y="384451"/>
            <a:ext cx="2032287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Jamie Shutter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Executive Director</a:t>
            </a:r>
            <a:br>
              <a:rPr lang="en-US" sz="12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Student Health &amp; Well-Being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1AFC7E-8868-4855-57FC-51D27D29C7D4}"/>
              </a:ext>
            </a:extLst>
          </p:cNvPr>
          <p:cNvSpPr/>
          <p:nvPr/>
        </p:nvSpPr>
        <p:spPr>
          <a:xfrm>
            <a:off x="9921538" y="5134002"/>
            <a:ext cx="1835237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Brittany Carpenter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 err="1">
                <a:solidFill>
                  <a:schemeClr val="tx1"/>
                </a:solidFill>
              </a:rPr>
              <a:t>MoPIP</a:t>
            </a:r>
            <a:r>
              <a:rPr lang="en-US" sz="1200" dirty="0">
                <a:solidFill>
                  <a:schemeClr val="tx1"/>
                </a:solidFill>
              </a:rPr>
              <a:t> Tobacco Prevention Coordinator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B2A7CF8-AEFA-3166-D25C-6C27B30687F9}"/>
              </a:ext>
            </a:extLst>
          </p:cNvPr>
          <p:cNvCxnSpPr>
            <a:cxnSpLocks/>
          </p:cNvCxnSpPr>
          <p:nvPr/>
        </p:nvCxnSpPr>
        <p:spPr>
          <a:xfrm>
            <a:off x="9540720" y="5480137"/>
            <a:ext cx="3710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D6CDF1A-8931-D619-7CE8-0F03B302411B}"/>
              </a:ext>
            </a:extLst>
          </p:cNvPr>
          <p:cNvSpPr/>
          <p:nvPr/>
        </p:nvSpPr>
        <p:spPr>
          <a:xfrm>
            <a:off x="9911751" y="4080412"/>
            <a:ext cx="1753568" cy="7371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Kate Kazlauskas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MO PIP AOD &amp; Traffic Safety Programs Coordinator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254B261-5B26-8C75-D3CF-AF1DAF9E4F02}"/>
              </a:ext>
            </a:extLst>
          </p:cNvPr>
          <p:cNvCxnSpPr>
            <a:cxnSpLocks/>
          </p:cNvCxnSpPr>
          <p:nvPr/>
        </p:nvCxnSpPr>
        <p:spPr>
          <a:xfrm>
            <a:off x="6873143" y="2733320"/>
            <a:ext cx="281748" cy="919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BFA729-A516-7412-6FBC-760C7A52F7F8}"/>
              </a:ext>
            </a:extLst>
          </p:cNvPr>
          <p:cNvCxnSpPr>
            <a:cxnSpLocks/>
            <a:stCxn id="61" idx="2"/>
          </p:cNvCxnSpPr>
          <p:nvPr/>
        </p:nvCxnSpPr>
        <p:spPr>
          <a:xfrm>
            <a:off x="5917957" y="1052668"/>
            <a:ext cx="6248" cy="13462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6689598-BEF9-C965-2ADB-1017272FA65C}"/>
              </a:ext>
            </a:extLst>
          </p:cNvPr>
          <p:cNvCxnSpPr>
            <a:cxnSpLocks/>
          </p:cNvCxnSpPr>
          <p:nvPr/>
        </p:nvCxnSpPr>
        <p:spPr>
          <a:xfrm>
            <a:off x="1168591" y="2396206"/>
            <a:ext cx="12216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CBCF35F-1667-402F-CF55-93AFEEB07701}"/>
              </a:ext>
            </a:extLst>
          </p:cNvPr>
          <p:cNvSpPr/>
          <p:nvPr/>
        </p:nvSpPr>
        <p:spPr>
          <a:xfrm>
            <a:off x="244751" y="2222390"/>
            <a:ext cx="1835237" cy="4233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Kylie Heilman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Executive Assistant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D2D64C-7852-FDA7-BAFC-772D14ECA1C0}"/>
              </a:ext>
            </a:extLst>
          </p:cNvPr>
          <p:cNvCxnSpPr>
            <a:cxnSpLocks/>
          </p:cNvCxnSpPr>
          <p:nvPr/>
        </p:nvCxnSpPr>
        <p:spPr>
          <a:xfrm>
            <a:off x="4312882" y="5133908"/>
            <a:ext cx="4512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29620616-65A0-DD32-0A7B-1D810425ED97}"/>
              </a:ext>
            </a:extLst>
          </p:cNvPr>
          <p:cNvSpPr/>
          <p:nvPr/>
        </p:nvSpPr>
        <p:spPr>
          <a:xfrm>
            <a:off x="2911057" y="4807710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Chuck Burgess, PhD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Assistant Director, Outreach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7BEE67-0084-3D98-3C02-46D18A258119}"/>
              </a:ext>
            </a:extLst>
          </p:cNvPr>
          <p:cNvSpPr/>
          <p:nvPr/>
        </p:nvSpPr>
        <p:spPr>
          <a:xfrm>
            <a:off x="2911057" y="5585074"/>
            <a:ext cx="1608992" cy="75890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Anne Meyer, PhD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Assistant Director, Informatics &amp; Compliance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0BE08E-F359-E5FF-0AEB-34AF3750B83B}"/>
              </a:ext>
            </a:extLst>
          </p:cNvPr>
          <p:cNvSpPr/>
          <p:nvPr/>
        </p:nvSpPr>
        <p:spPr>
          <a:xfrm>
            <a:off x="10319320" y="1464072"/>
            <a:ext cx="1608992" cy="6682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Katryna Sardis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RSVP Center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Assistant Director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CFC5024-D00D-6B99-F53D-BF3726631E31}"/>
              </a:ext>
            </a:extLst>
          </p:cNvPr>
          <p:cNvCxnSpPr>
            <a:cxnSpLocks/>
          </p:cNvCxnSpPr>
          <p:nvPr/>
        </p:nvCxnSpPr>
        <p:spPr>
          <a:xfrm>
            <a:off x="11148307" y="2125884"/>
            <a:ext cx="0" cy="400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EAF6EB9-3BEE-765E-7A4D-7DEB9AF4DE17}"/>
              </a:ext>
            </a:extLst>
          </p:cNvPr>
          <p:cNvSpPr/>
          <p:nvPr/>
        </p:nvSpPr>
        <p:spPr>
          <a:xfrm>
            <a:off x="10276493" y="2403659"/>
            <a:ext cx="1753568" cy="7371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Kaye Vandendaele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Education Coordinator, RSVP Center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DB07063-18DE-4FAC-9561-A0707B827A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9FC215-2487-45D5-BC44-702F42877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B1AB07-3E9C-48A2-A2CA-468189870D2C}">
  <ds:schemaRefs>
    <ds:schemaRef ds:uri="http://schemas.microsoft.com/office/2006/documentManagement/types"/>
    <ds:schemaRef ds:uri="5f26d33e-1af5-4a5a-9e95-37d813d9191d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73b05261-5fdd-42b5-b67b-5eaa9437f703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230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46</cp:revision>
  <dcterms:created xsi:type="dcterms:W3CDTF">2021-10-13T19:41:11Z</dcterms:created>
  <dcterms:modified xsi:type="dcterms:W3CDTF">2025-12-02T15:54:58Z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</Properties>
</file>